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87" r:id="rId2"/>
    <p:sldId id="257" r:id="rId3"/>
    <p:sldId id="294" r:id="rId4"/>
    <p:sldId id="292" r:id="rId5"/>
    <p:sldId id="289" r:id="rId6"/>
    <p:sldId id="293" r:id="rId7"/>
    <p:sldId id="307" r:id="rId8"/>
    <p:sldId id="314" r:id="rId9"/>
    <p:sldId id="295" r:id="rId10"/>
    <p:sldId id="309" r:id="rId11"/>
    <p:sldId id="310" r:id="rId12"/>
    <p:sldId id="313" r:id="rId13"/>
    <p:sldId id="311" r:id="rId14"/>
    <p:sldId id="315" r:id="rId15"/>
    <p:sldId id="301" r:id="rId16"/>
    <p:sldId id="299" r:id="rId17"/>
    <p:sldId id="306" r:id="rId18"/>
    <p:sldId id="300" r:id="rId19"/>
    <p:sldId id="304" r:id="rId20"/>
    <p:sldId id="298" r:id="rId21"/>
    <p:sldId id="302" r:id="rId22"/>
    <p:sldId id="303" r:id="rId23"/>
    <p:sldId id="288" r:id="rId24"/>
  </p:sldIdLst>
  <p:sldSz cx="12192000" cy="6858000"/>
  <p:notesSz cx="6669088" cy="9926638"/>
  <p:embeddedFontLst>
    <p:embeddedFont>
      <p:font typeface="等线" charset="-122"/>
      <p:regular r:id="rId26"/>
      <p:bold r:id="rId27"/>
    </p:embeddedFont>
    <p:embeddedFont>
      <p:font typeface="微软雅黑" pitchFamily="34" charset="-122"/>
      <p:regular r:id="rId28"/>
      <p:bold r:id="rId29"/>
    </p:embeddedFont>
    <p:embeddedFont>
      <p:font typeface="Agency FB" pitchFamily="34" charset="0"/>
      <p:regular r:id="rId30"/>
      <p:bold r:id="rId31"/>
    </p:embeddedFont>
    <p:embeddedFont>
      <p:font typeface="华文中宋" pitchFamily="2" charset="-122"/>
      <p:regular r:id="rId32"/>
    </p:embeddedFont>
    <p:embeddedFont>
      <p:font typeface="义启粗黑体" charset="-128"/>
      <p:bold r:id="rId33"/>
    </p:embeddedFont>
    <p:embeddedFont>
      <p:font typeface="Impact" pitchFamily="34" charset="0"/>
      <p:regular r:id="rId34"/>
    </p:embeddedFont>
    <p:embeddedFont>
      <p:font typeface="Arial Unicode MS" pitchFamily="34" charset="-122"/>
      <p:regular r:id="rId35"/>
    </p:embeddedFont>
    <p:embeddedFont>
      <p:font typeface="楷体" pitchFamily="49" charset="-122"/>
      <p:regular r:id="rId36"/>
    </p:embeddedFont>
    <p:embeddedFont>
      <p:font typeface="等线 Light" charset="-122"/>
      <p:regular r:id="rId3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3" pos="1753" userDrawn="1">
          <p15:clr>
            <a:srgbClr val="A4A3A4"/>
          </p15:clr>
        </p15:guide>
        <p15:guide id="4" pos="3840" userDrawn="1">
          <p15:clr>
            <a:srgbClr val="A4A3A4"/>
          </p15:clr>
        </p15:guide>
        <p15:guide id="5"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E42D6"/>
    <a:srgbClr val="DC08C8"/>
    <a:srgbClr val="D7271E"/>
    <a:srgbClr val="FBCB78"/>
    <a:srgbClr val="FEF5D6"/>
    <a:srgbClr val="AE1B19"/>
    <a:srgbClr val="C53931"/>
    <a:srgbClr val="DF2417"/>
    <a:srgbClr val="F16C06"/>
    <a:srgbClr val="EA3C1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6404" autoAdjust="0"/>
  </p:normalViewPr>
  <p:slideViewPr>
    <p:cSldViewPr snapToGrid="0" showGuides="1">
      <p:cViewPr>
        <p:scale>
          <a:sx n="89" d="100"/>
          <a:sy n="89" d="100"/>
        </p:scale>
        <p:origin x="-403" y="-34"/>
      </p:cViewPr>
      <p:guideLst>
        <p:guide orient="horz" pos="2160"/>
        <p:guide pos="1753"/>
        <p:guide pos="3840"/>
        <p:guide pos="592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5BDCEB5C-B62A-4DDD-8B92-911E16FD14DE}" type="datetimeFigureOut">
              <a:rPr lang="zh-CN" altLang="en-US" smtClean="0"/>
              <a:pPr/>
              <a:t>2020/6/4</a:t>
            </a:fld>
            <a:endParaRPr lang="zh-CN" altLang="en-US"/>
          </a:p>
        </p:txBody>
      </p:sp>
      <p:sp>
        <p:nvSpPr>
          <p:cNvPr id="4" name="幻灯片图像占位符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A9AE4C91-05EE-4E11-9F24-62F73AE36E47}" type="slidenum">
              <a:rPr lang="zh-CN" altLang="en-US" smtClean="0"/>
              <a:pPr/>
              <a:t>‹#›</a:t>
            </a:fld>
            <a:endParaRPr lang="zh-CN" altLang="en-US"/>
          </a:p>
        </p:txBody>
      </p:sp>
    </p:spTree>
    <p:extLst>
      <p:ext uri="{BB962C8B-B14F-4D97-AF65-F5344CB8AC3E}">
        <p14:creationId xmlns:p14="http://schemas.microsoft.com/office/powerpoint/2010/main" xmlns="" val="219322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1</a:t>
            </a:fld>
            <a:endParaRPr lang="zh-CN" altLang="en-US"/>
          </a:p>
        </p:txBody>
      </p:sp>
    </p:spTree>
    <p:extLst>
      <p:ext uri="{BB962C8B-B14F-4D97-AF65-F5344CB8AC3E}">
        <p14:creationId xmlns:p14="http://schemas.microsoft.com/office/powerpoint/2010/main" xmlns="" val="1744497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10</a:t>
            </a:fld>
            <a:endParaRPr lang="zh-CN" altLang="en-US"/>
          </a:p>
        </p:txBody>
      </p:sp>
    </p:spTree>
    <p:extLst>
      <p:ext uri="{BB962C8B-B14F-4D97-AF65-F5344CB8AC3E}">
        <p14:creationId xmlns:p14="http://schemas.microsoft.com/office/powerpoint/2010/main" xmlns="" val="3927756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11</a:t>
            </a:fld>
            <a:endParaRPr lang="zh-CN" altLang="en-US"/>
          </a:p>
        </p:txBody>
      </p:sp>
    </p:spTree>
    <p:extLst>
      <p:ext uri="{BB962C8B-B14F-4D97-AF65-F5344CB8AC3E}">
        <p14:creationId xmlns:p14="http://schemas.microsoft.com/office/powerpoint/2010/main" xmlns="" val="3927756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12</a:t>
            </a:fld>
            <a:endParaRPr lang="zh-CN" altLang="en-US"/>
          </a:p>
        </p:txBody>
      </p:sp>
    </p:spTree>
    <p:extLst>
      <p:ext uri="{BB962C8B-B14F-4D97-AF65-F5344CB8AC3E}">
        <p14:creationId xmlns:p14="http://schemas.microsoft.com/office/powerpoint/2010/main" xmlns="" val="3927756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13</a:t>
            </a:fld>
            <a:endParaRPr lang="zh-CN" altLang="en-US"/>
          </a:p>
        </p:txBody>
      </p:sp>
    </p:spTree>
    <p:extLst>
      <p:ext uri="{BB962C8B-B14F-4D97-AF65-F5344CB8AC3E}">
        <p14:creationId xmlns:p14="http://schemas.microsoft.com/office/powerpoint/2010/main" xmlns="" val="3927756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14</a:t>
            </a:fld>
            <a:endParaRPr lang="zh-CN" altLang="en-US"/>
          </a:p>
        </p:txBody>
      </p:sp>
    </p:spTree>
    <p:extLst>
      <p:ext uri="{BB962C8B-B14F-4D97-AF65-F5344CB8AC3E}">
        <p14:creationId xmlns:p14="http://schemas.microsoft.com/office/powerpoint/2010/main" xmlns="" val="3927756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15</a:t>
            </a:fld>
            <a:endParaRPr lang="zh-CN" altLang="en-US"/>
          </a:p>
        </p:txBody>
      </p:sp>
    </p:spTree>
    <p:extLst>
      <p:ext uri="{BB962C8B-B14F-4D97-AF65-F5344CB8AC3E}">
        <p14:creationId xmlns:p14="http://schemas.microsoft.com/office/powerpoint/2010/main" xmlns="" val="3927756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16</a:t>
            </a:fld>
            <a:endParaRPr lang="zh-CN" altLang="en-US"/>
          </a:p>
        </p:txBody>
      </p:sp>
    </p:spTree>
    <p:extLst>
      <p:ext uri="{BB962C8B-B14F-4D97-AF65-F5344CB8AC3E}">
        <p14:creationId xmlns:p14="http://schemas.microsoft.com/office/powerpoint/2010/main" xmlns="" val="3927756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17</a:t>
            </a:fld>
            <a:endParaRPr lang="zh-CN" altLang="en-US"/>
          </a:p>
        </p:txBody>
      </p:sp>
    </p:spTree>
    <p:extLst>
      <p:ext uri="{BB962C8B-B14F-4D97-AF65-F5344CB8AC3E}">
        <p14:creationId xmlns:p14="http://schemas.microsoft.com/office/powerpoint/2010/main" xmlns="" val="3927756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18</a:t>
            </a:fld>
            <a:endParaRPr lang="zh-CN" altLang="en-US"/>
          </a:p>
        </p:txBody>
      </p:sp>
    </p:spTree>
    <p:extLst>
      <p:ext uri="{BB962C8B-B14F-4D97-AF65-F5344CB8AC3E}">
        <p14:creationId xmlns:p14="http://schemas.microsoft.com/office/powerpoint/2010/main" xmlns="" val="3927756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19</a:t>
            </a:fld>
            <a:endParaRPr lang="zh-CN" altLang="en-US"/>
          </a:p>
        </p:txBody>
      </p:sp>
    </p:spTree>
    <p:extLst>
      <p:ext uri="{BB962C8B-B14F-4D97-AF65-F5344CB8AC3E}">
        <p14:creationId xmlns:p14="http://schemas.microsoft.com/office/powerpoint/2010/main" xmlns="" val="392775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2</a:t>
            </a:fld>
            <a:endParaRPr lang="zh-CN" altLang="en-US"/>
          </a:p>
        </p:txBody>
      </p:sp>
    </p:spTree>
    <p:extLst>
      <p:ext uri="{BB962C8B-B14F-4D97-AF65-F5344CB8AC3E}">
        <p14:creationId xmlns:p14="http://schemas.microsoft.com/office/powerpoint/2010/main" xmlns="" val="1738472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20</a:t>
            </a:fld>
            <a:endParaRPr lang="zh-CN" altLang="en-US"/>
          </a:p>
        </p:txBody>
      </p:sp>
    </p:spTree>
    <p:extLst>
      <p:ext uri="{BB962C8B-B14F-4D97-AF65-F5344CB8AC3E}">
        <p14:creationId xmlns:p14="http://schemas.microsoft.com/office/powerpoint/2010/main" xmlns="" val="3927756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21</a:t>
            </a:fld>
            <a:endParaRPr lang="zh-CN" altLang="en-US"/>
          </a:p>
        </p:txBody>
      </p:sp>
    </p:spTree>
    <p:extLst>
      <p:ext uri="{BB962C8B-B14F-4D97-AF65-F5344CB8AC3E}">
        <p14:creationId xmlns:p14="http://schemas.microsoft.com/office/powerpoint/2010/main" xmlns="" val="3927756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22</a:t>
            </a:fld>
            <a:endParaRPr lang="zh-CN" altLang="en-US"/>
          </a:p>
        </p:txBody>
      </p:sp>
    </p:spTree>
    <p:extLst>
      <p:ext uri="{BB962C8B-B14F-4D97-AF65-F5344CB8AC3E}">
        <p14:creationId xmlns:p14="http://schemas.microsoft.com/office/powerpoint/2010/main" xmlns="" val="3927756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23</a:t>
            </a:fld>
            <a:endParaRPr lang="zh-CN" altLang="en-US"/>
          </a:p>
        </p:txBody>
      </p:sp>
    </p:spTree>
    <p:extLst>
      <p:ext uri="{BB962C8B-B14F-4D97-AF65-F5344CB8AC3E}">
        <p14:creationId xmlns:p14="http://schemas.microsoft.com/office/powerpoint/2010/main" xmlns="" val="33656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3</a:t>
            </a:fld>
            <a:endParaRPr lang="zh-CN" altLang="en-US"/>
          </a:p>
        </p:txBody>
      </p:sp>
    </p:spTree>
    <p:extLst>
      <p:ext uri="{BB962C8B-B14F-4D97-AF65-F5344CB8AC3E}">
        <p14:creationId xmlns:p14="http://schemas.microsoft.com/office/powerpoint/2010/main" xmlns="" val="3927756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4</a:t>
            </a:fld>
            <a:endParaRPr lang="zh-CN" altLang="en-US"/>
          </a:p>
        </p:txBody>
      </p:sp>
    </p:spTree>
    <p:extLst>
      <p:ext uri="{BB962C8B-B14F-4D97-AF65-F5344CB8AC3E}">
        <p14:creationId xmlns:p14="http://schemas.microsoft.com/office/powerpoint/2010/main" xmlns="" val="3927756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5</a:t>
            </a:fld>
            <a:endParaRPr lang="zh-CN" altLang="en-US"/>
          </a:p>
        </p:txBody>
      </p:sp>
    </p:spTree>
    <p:extLst>
      <p:ext uri="{BB962C8B-B14F-4D97-AF65-F5344CB8AC3E}">
        <p14:creationId xmlns:p14="http://schemas.microsoft.com/office/powerpoint/2010/main" xmlns="" val="3927756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6</a:t>
            </a:fld>
            <a:endParaRPr lang="zh-CN" altLang="en-US"/>
          </a:p>
        </p:txBody>
      </p:sp>
    </p:spTree>
    <p:extLst>
      <p:ext uri="{BB962C8B-B14F-4D97-AF65-F5344CB8AC3E}">
        <p14:creationId xmlns:p14="http://schemas.microsoft.com/office/powerpoint/2010/main" xmlns="" val="3927756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7</a:t>
            </a:fld>
            <a:endParaRPr lang="zh-CN" altLang="en-US"/>
          </a:p>
        </p:txBody>
      </p:sp>
    </p:spTree>
    <p:extLst>
      <p:ext uri="{BB962C8B-B14F-4D97-AF65-F5344CB8AC3E}">
        <p14:creationId xmlns:p14="http://schemas.microsoft.com/office/powerpoint/2010/main" xmlns="" val="3927756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8</a:t>
            </a:fld>
            <a:endParaRPr lang="zh-CN" altLang="en-US"/>
          </a:p>
        </p:txBody>
      </p:sp>
    </p:spTree>
    <p:extLst>
      <p:ext uri="{BB962C8B-B14F-4D97-AF65-F5344CB8AC3E}">
        <p14:creationId xmlns:p14="http://schemas.microsoft.com/office/powerpoint/2010/main" xmlns="" val="3927756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pPr/>
              <a:t>9</a:t>
            </a:fld>
            <a:endParaRPr lang="zh-CN" altLang="en-US"/>
          </a:p>
        </p:txBody>
      </p:sp>
    </p:spTree>
    <p:extLst>
      <p:ext uri="{BB962C8B-B14F-4D97-AF65-F5344CB8AC3E}">
        <p14:creationId xmlns:p14="http://schemas.microsoft.com/office/powerpoint/2010/main" xmlns="" val="3927756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8E0AE53-8EE4-4ABF-AB99-2FBA0DE08684}" type="datetime1">
              <a:rPr lang="zh-CN" altLang="en-US" smtClean="0"/>
              <a:pPr/>
              <a:t>2020/6/4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7F82A7-7975-47A0-8895-0BD20C0EC306}" type="slidenum">
              <a:rPr lang="zh-CN" altLang="en-US" smtClean="0"/>
              <a:pPr/>
              <a:t>‹#›</a:t>
            </a:fld>
            <a:endParaRPr lang="zh-CN" altLang="en-US"/>
          </a:p>
        </p:txBody>
      </p:sp>
    </p:spTree>
    <p:extLst>
      <p:ext uri="{BB962C8B-B14F-4D97-AF65-F5344CB8AC3E}">
        <p14:creationId xmlns:p14="http://schemas.microsoft.com/office/powerpoint/2010/main" xmlns="" val="267609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E97EF0D-210A-4FD9-A018-68A2AB75A159}" type="datetime1">
              <a:rPr lang="zh-CN" altLang="en-US" smtClean="0"/>
              <a:pPr/>
              <a:t>2020/6/4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7F82A7-7975-47A0-8895-0BD20C0EC306}" type="slidenum">
              <a:rPr lang="zh-CN" altLang="en-US" smtClean="0"/>
              <a:pPr/>
              <a:t>‹#›</a:t>
            </a:fld>
            <a:endParaRPr lang="zh-CN" altLang="en-US"/>
          </a:p>
        </p:txBody>
      </p:sp>
    </p:spTree>
    <p:extLst>
      <p:ext uri="{BB962C8B-B14F-4D97-AF65-F5344CB8AC3E}">
        <p14:creationId xmlns:p14="http://schemas.microsoft.com/office/powerpoint/2010/main" xmlns="" val="320922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7492A2C-87DA-4FC1-82CB-E987E4D51200}" type="datetime1">
              <a:rPr lang="zh-CN" altLang="en-US" smtClean="0"/>
              <a:pPr/>
              <a:t>2020/6/4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7F82A7-7975-47A0-8895-0BD20C0EC306}" type="slidenum">
              <a:rPr lang="zh-CN" altLang="en-US" smtClean="0"/>
              <a:pPr/>
              <a:t>‹#›</a:t>
            </a:fld>
            <a:endParaRPr lang="zh-CN" altLang="en-US"/>
          </a:p>
        </p:txBody>
      </p:sp>
    </p:spTree>
    <p:extLst>
      <p:ext uri="{BB962C8B-B14F-4D97-AF65-F5344CB8AC3E}">
        <p14:creationId xmlns:p14="http://schemas.microsoft.com/office/powerpoint/2010/main" xmlns="" val="110491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48449B7-39F4-483B-B2A9-6CC22F95A82D}" type="datetime1">
              <a:rPr lang="zh-CN" altLang="en-US" smtClean="0"/>
              <a:pPr/>
              <a:t>2020/6/4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7F82A7-7975-47A0-8895-0BD20C0EC306}" type="slidenum">
              <a:rPr lang="zh-CN" altLang="en-US" smtClean="0"/>
              <a:pPr/>
              <a:t>‹#›</a:t>
            </a:fld>
            <a:endParaRPr lang="zh-CN" altLang="en-US"/>
          </a:p>
        </p:txBody>
      </p:sp>
    </p:spTree>
    <p:extLst>
      <p:ext uri="{BB962C8B-B14F-4D97-AF65-F5344CB8AC3E}">
        <p14:creationId xmlns:p14="http://schemas.microsoft.com/office/powerpoint/2010/main" xmlns="" val="59212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6F86E40-9BA5-4206-B24E-DAFA49AD5D42}" type="datetime1">
              <a:rPr lang="zh-CN" altLang="en-US" smtClean="0"/>
              <a:pPr/>
              <a:t>2020/6/4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7F82A7-7975-47A0-8895-0BD20C0EC306}" type="slidenum">
              <a:rPr lang="zh-CN" altLang="en-US" smtClean="0"/>
              <a:pPr/>
              <a:t>‹#›</a:t>
            </a:fld>
            <a:endParaRPr lang="zh-CN" altLang="en-US"/>
          </a:p>
        </p:txBody>
      </p:sp>
    </p:spTree>
    <p:extLst>
      <p:ext uri="{BB962C8B-B14F-4D97-AF65-F5344CB8AC3E}">
        <p14:creationId xmlns:p14="http://schemas.microsoft.com/office/powerpoint/2010/main" xmlns="" val="342269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BBC047E-656C-4D79-9B99-B5B834F1BE7F}" type="datetime1">
              <a:rPr lang="zh-CN" altLang="en-US" smtClean="0"/>
              <a:pPr/>
              <a:t>2020/6/4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7F82A7-7975-47A0-8895-0BD20C0EC306}" type="slidenum">
              <a:rPr lang="zh-CN" altLang="en-US" smtClean="0"/>
              <a:pPr/>
              <a:t>‹#›</a:t>
            </a:fld>
            <a:endParaRPr lang="zh-CN" altLang="en-US"/>
          </a:p>
        </p:txBody>
      </p:sp>
    </p:spTree>
    <p:extLst>
      <p:ext uri="{BB962C8B-B14F-4D97-AF65-F5344CB8AC3E}">
        <p14:creationId xmlns:p14="http://schemas.microsoft.com/office/powerpoint/2010/main" xmlns="" val="263895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C024558-9725-4FCB-B8E6-A3592CFBDDD8}" type="datetime1">
              <a:rPr lang="zh-CN" altLang="en-US" smtClean="0"/>
              <a:pPr/>
              <a:t>2020/6/4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7F82A7-7975-47A0-8895-0BD20C0EC306}" type="slidenum">
              <a:rPr lang="zh-CN" altLang="en-US" smtClean="0"/>
              <a:pPr/>
              <a:t>‹#›</a:t>
            </a:fld>
            <a:endParaRPr lang="zh-CN" altLang="en-US"/>
          </a:p>
        </p:txBody>
      </p:sp>
    </p:spTree>
    <p:extLst>
      <p:ext uri="{BB962C8B-B14F-4D97-AF65-F5344CB8AC3E}">
        <p14:creationId xmlns:p14="http://schemas.microsoft.com/office/powerpoint/2010/main" xmlns="" val="4739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767953C-6849-4CD3-ADE8-CBAC98FFC37E}" type="datetime1">
              <a:rPr lang="zh-CN" altLang="en-US" smtClean="0"/>
              <a:pPr/>
              <a:t>2020/6/4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pPr/>
              <a:t>‹#›</a:t>
            </a:fld>
            <a:endParaRPr lang="zh-CN" altLang="en-US"/>
          </a:p>
        </p:txBody>
      </p:sp>
    </p:spTree>
    <p:extLst>
      <p:ext uri="{BB962C8B-B14F-4D97-AF65-F5344CB8AC3E}">
        <p14:creationId xmlns:p14="http://schemas.microsoft.com/office/powerpoint/2010/main" xmlns="" val="296143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BCB54F-CD7D-4C33-AC02-A8D1935D2565}" type="datetime1">
              <a:rPr lang="zh-CN" altLang="en-US" smtClean="0"/>
              <a:pPr/>
              <a:t>2020/6/4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A7F82A7-7975-47A0-8895-0BD20C0EC306}" type="slidenum">
              <a:rPr lang="zh-CN" altLang="en-US" smtClean="0"/>
              <a:pPr/>
              <a:t>‹#›</a:t>
            </a:fld>
            <a:endParaRPr lang="zh-CN" altLang="en-US"/>
          </a:p>
        </p:txBody>
      </p:sp>
    </p:spTree>
    <p:extLst>
      <p:ext uri="{BB962C8B-B14F-4D97-AF65-F5344CB8AC3E}">
        <p14:creationId xmlns:p14="http://schemas.microsoft.com/office/powerpoint/2010/main" xmlns="" val="1909394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AC835CF-A6E8-4EC1-85A1-A5F862C84025}" type="datetime1">
              <a:rPr lang="zh-CN" altLang="en-US" smtClean="0"/>
              <a:pPr/>
              <a:t>2020/6/4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7F82A7-7975-47A0-8895-0BD20C0EC306}" type="slidenum">
              <a:rPr lang="zh-CN" altLang="en-US" smtClean="0"/>
              <a:pPr/>
              <a:t>‹#›</a:t>
            </a:fld>
            <a:endParaRPr lang="zh-CN" altLang="en-US"/>
          </a:p>
        </p:txBody>
      </p:sp>
    </p:spTree>
    <p:extLst>
      <p:ext uri="{BB962C8B-B14F-4D97-AF65-F5344CB8AC3E}">
        <p14:creationId xmlns:p14="http://schemas.microsoft.com/office/powerpoint/2010/main" xmlns="" val="289279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4363781-6B9D-426B-AFA1-89F2FB37D848}" type="datetime1">
              <a:rPr lang="zh-CN" altLang="en-US" smtClean="0"/>
              <a:pPr/>
              <a:t>2020/6/4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7F82A7-7975-47A0-8895-0BD20C0EC306}" type="slidenum">
              <a:rPr lang="zh-CN" altLang="en-US" smtClean="0"/>
              <a:pPr/>
              <a:t>‹#›</a:t>
            </a:fld>
            <a:endParaRPr lang="zh-CN" altLang="en-US"/>
          </a:p>
        </p:txBody>
      </p:sp>
    </p:spTree>
    <p:extLst>
      <p:ext uri="{BB962C8B-B14F-4D97-AF65-F5344CB8AC3E}">
        <p14:creationId xmlns:p14="http://schemas.microsoft.com/office/powerpoint/2010/main" xmlns="" val="421146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D1F2E-2D9B-4176-BFE3-525F9C673485}" type="datetime1">
              <a:rPr lang="zh-CN" altLang="en-US" smtClean="0"/>
              <a:pPr/>
              <a:t>2020/6/4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F82A7-7975-47A0-8895-0BD20C0EC306}" type="slidenum">
              <a:rPr lang="zh-CN" altLang="en-US" smtClean="0"/>
              <a:pPr/>
              <a:t>‹#›</a:t>
            </a:fld>
            <a:endParaRPr lang="zh-CN" altLang="en-US"/>
          </a:p>
        </p:txBody>
      </p:sp>
    </p:spTree>
    <p:extLst>
      <p:ext uri="{BB962C8B-B14F-4D97-AF65-F5344CB8AC3E}">
        <p14:creationId xmlns:p14="http://schemas.microsoft.com/office/powerpoint/2010/main" xmlns="" val="937542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NULL" TargetMode="External"/><Relationship Id="rId10" Type="http://schemas.openxmlformats.org/officeDocument/2006/relationships/image" Target="../media/image2.png"/><Relationship Id="rId4" Type="http://schemas.openxmlformats.org/officeDocument/2006/relationships/image" Target="../media/image1.png"/><Relationship Id="rId9" Type="http://schemas.microsoft.com/office/2007/relationships/media" Target="../media/media1.mp3"/></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816485" y="268293"/>
            <a:ext cx="1743075" cy="1190625"/>
          </a:xfrm>
          <a:prstGeom prst="rect">
            <a:avLst/>
          </a:prstGeom>
        </p:spPr>
      </p:pic>
      <p:sp>
        <p:nvSpPr>
          <p:cNvPr id="9" name="矩形 8"/>
          <p:cNvSpPr/>
          <p:nvPr/>
        </p:nvSpPr>
        <p:spPr>
          <a:xfrm>
            <a:off x="0" y="6282000"/>
            <a:ext cx="12191999" cy="576000"/>
          </a:xfrm>
          <a:prstGeom prst="rect">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281868" y="1615154"/>
            <a:ext cx="10135313" cy="1446550"/>
          </a:xfrm>
          <a:prstGeom prst="rect">
            <a:avLst/>
          </a:prstGeom>
          <a:noFill/>
        </p:spPr>
        <p:txBody>
          <a:bodyPr wrap="square" rtlCol="0">
            <a:spAutoFit/>
          </a:bodyPr>
          <a:lstStyle/>
          <a:p>
            <a:pPr algn="ctr"/>
            <a:r>
              <a:rPr lang="zh-CN" altLang="en-US" sz="4400" b="1" dirty="0" smtClean="0">
                <a:latin typeface="Arial" pitchFamily="34" charset="0"/>
                <a:ea typeface="宋体" pitchFamily="2" charset="-122"/>
              </a:rPr>
              <a:t>建筑业企业资质管理</a:t>
            </a:r>
            <a:endParaRPr lang="en-US" altLang="zh-CN" sz="4400" b="1" dirty="0" smtClean="0">
              <a:latin typeface="Arial" pitchFamily="34" charset="0"/>
              <a:ea typeface="宋体" pitchFamily="2" charset="-122"/>
            </a:endParaRPr>
          </a:p>
          <a:p>
            <a:pPr algn="ctr"/>
            <a:r>
              <a:rPr lang="zh-CN" altLang="en-US" sz="4400" b="1" dirty="0" smtClean="0">
                <a:latin typeface="Arial" pitchFamily="34" charset="0"/>
                <a:ea typeface="宋体" pitchFamily="2" charset="-122"/>
              </a:rPr>
              <a:t>新政策宣讲</a:t>
            </a:r>
            <a:endParaRPr lang="zh-CN" altLang="en-US" sz="4400" b="1" dirty="0">
              <a:latin typeface="Arial" pitchFamily="34" charset="0"/>
              <a:ea typeface="宋体" pitchFamily="2" charset="-122"/>
            </a:endParaRPr>
          </a:p>
        </p:txBody>
      </p:sp>
      <p:sp>
        <p:nvSpPr>
          <p:cNvPr id="25" name="矩形 24"/>
          <p:cNvSpPr/>
          <p:nvPr/>
        </p:nvSpPr>
        <p:spPr>
          <a:xfrm>
            <a:off x="2213362" y="3102128"/>
            <a:ext cx="9032904" cy="170915"/>
          </a:xfrm>
          <a:prstGeom prst="rect">
            <a:avLst/>
          </a:prstGeom>
          <a:solidFill>
            <a:srgbClr val="D72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5294879" y="4881356"/>
            <a:ext cx="2413427" cy="400110"/>
          </a:xfrm>
          <a:prstGeom prst="rect">
            <a:avLst/>
          </a:prstGeom>
          <a:noFill/>
        </p:spPr>
        <p:txBody>
          <a:bodyPr wrap="square" rtlCol="0">
            <a:spAutoFit/>
          </a:bodyPr>
          <a:lstStyle/>
          <a:p>
            <a:r>
              <a:rPr lang="en-US" altLang="zh-CN" sz="2000" b="1" dirty="0" smtClean="0">
                <a:solidFill>
                  <a:srgbClr val="FF0000"/>
                </a:solidFill>
                <a:sym typeface="+mn-lt"/>
              </a:rPr>
              <a:t>2020</a:t>
            </a:r>
            <a:r>
              <a:rPr lang="zh-CN" altLang="en-US" sz="2000" b="1" dirty="0" smtClean="0">
                <a:solidFill>
                  <a:srgbClr val="FF0000"/>
                </a:solidFill>
                <a:sym typeface="+mn-lt"/>
              </a:rPr>
              <a:t>年</a:t>
            </a:r>
            <a:r>
              <a:rPr lang="en-US" altLang="zh-CN" sz="2000" b="1" dirty="0" smtClean="0">
                <a:solidFill>
                  <a:srgbClr val="FF0000"/>
                </a:solidFill>
                <a:sym typeface="+mn-lt"/>
              </a:rPr>
              <a:t>6</a:t>
            </a:r>
            <a:r>
              <a:rPr lang="zh-CN" altLang="en-US" sz="2000" b="1" dirty="0" smtClean="0">
                <a:solidFill>
                  <a:srgbClr val="FF0000"/>
                </a:solidFill>
                <a:sym typeface="+mn-lt"/>
              </a:rPr>
              <a:t>月</a:t>
            </a:r>
            <a:r>
              <a:rPr lang="en-US" altLang="zh-CN" sz="2000" b="1" dirty="0" smtClean="0">
                <a:solidFill>
                  <a:srgbClr val="FF0000"/>
                </a:solidFill>
                <a:sym typeface="+mn-lt"/>
              </a:rPr>
              <a:t>4</a:t>
            </a:r>
            <a:r>
              <a:rPr lang="zh-CN" altLang="en-US" sz="2000" b="1" dirty="0" smtClean="0">
                <a:solidFill>
                  <a:srgbClr val="FF0000"/>
                </a:solidFill>
                <a:sym typeface="+mn-lt"/>
              </a:rPr>
              <a:t>日</a:t>
            </a:r>
            <a:endParaRPr lang="zh-CN" altLang="en-US" sz="2000" b="1" dirty="0">
              <a:solidFill>
                <a:srgbClr val="FF0000"/>
              </a:solidFill>
              <a:sym typeface="+mn-lt"/>
            </a:endParaRPr>
          </a:p>
        </p:txBody>
      </p:sp>
      <p:pic>
        <p:nvPicPr>
          <p:cNvPr id="8" name="5c20df6773d60">
            <a:hlinkClick r:id="" action="ppaction://media"/>
          </p:cNvPr>
          <p:cNvPicPr>
            <a:picLocks noChangeAspect="1"/>
          </p:cNvPicPr>
          <p:nvPr>
            <a:videoFile r:link="rId1"/>
            <p:extLst>
              <p:ext uri="{DAA4B4D4-6D71-4841-9C94-3DE7FCFB9230}">
                <p14:media xmlns:p14="http://schemas.microsoft.com/office/powerpoint/2010/main" xmlns="" r:embed="rId9"/>
              </p:ext>
            </p:extLst>
          </p:nvPr>
        </p:nvPicPr>
        <p:blipFill>
          <a:blip r:embed="rId10" cstate="print"/>
          <a:stretch>
            <a:fillRect/>
          </a:stretch>
        </p:blipFill>
        <p:spPr>
          <a:xfrm>
            <a:off x="5946323" y="-874312"/>
            <a:ext cx="609600" cy="609600"/>
          </a:xfrm>
          <a:prstGeom prst="rect">
            <a:avLst/>
          </a:prstGeom>
        </p:spPr>
      </p:pic>
      <p:sp>
        <p:nvSpPr>
          <p:cNvPr id="11" name="灯片编号占位符 10"/>
          <p:cNvSpPr>
            <a:spLocks noGrp="1"/>
          </p:cNvSpPr>
          <p:nvPr>
            <p:ph type="sldNum" sz="quarter" idx="12"/>
          </p:nvPr>
        </p:nvSpPr>
        <p:spPr/>
        <p:txBody>
          <a:bodyPr/>
          <a:lstStyle/>
          <a:p>
            <a:fld id="{5A7F82A7-7975-47A0-8895-0BD20C0EC306}" type="slidenum">
              <a:rPr lang="zh-CN" altLang="en-US" smtClean="0"/>
              <a:pPr/>
              <a:t>1</a:t>
            </a:fld>
            <a:endParaRPr lang="zh-CN" altLang="en-US"/>
          </a:p>
        </p:txBody>
      </p:sp>
    </p:spTree>
    <p:extLst>
      <p:ext uri="{BB962C8B-B14F-4D97-AF65-F5344CB8AC3E}">
        <p14:creationId xmlns:p14="http://schemas.microsoft.com/office/powerpoint/2010/main" xmlns="" val="710037824"/>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42"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1000"/>
                                        <p:tgtEl>
                                          <p:spTgt spid="18"/>
                                        </p:tgtEl>
                                      </p:cBhvr>
                                    </p:animEffect>
                                    <p:anim calcmode="lin" valueType="num">
                                      <p:cBhvr>
                                        <p:cTn id="10" dur="1000" fill="hold"/>
                                        <p:tgtEl>
                                          <p:spTgt spid="18"/>
                                        </p:tgtEl>
                                        <p:attrNameLst>
                                          <p:attrName>ppt_x</p:attrName>
                                        </p:attrNameLst>
                                      </p:cBhvr>
                                      <p:tavLst>
                                        <p:tav tm="0">
                                          <p:val>
                                            <p:strVal val="#ppt_x"/>
                                          </p:val>
                                        </p:tav>
                                        <p:tav tm="100000">
                                          <p:val>
                                            <p:strVal val="#ppt_x"/>
                                          </p:val>
                                        </p:tav>
                                      </p:tavLst>
                                    </p:anim>
                                    <p:anim calcmode="lin" valueType="num">
                                      <p:cBhvr>
                                        <p:cTn id="11" dur="1000" fill="hold"/>
                                        <p:tgtEl>
                                          <p:spTgt spid="18"/>
                                        </p:tgtEl>
                                        <p:attrNameLst>
                                          <p:attrName>ppt_y</p:attrName>
                                        </p:attrNameLst>
                                      </p:cBhvr>
                                      <p:tavLst>
                                        <p:tav tm="0">
                                          <p:val>
                                            <p:strVal val="#ppt_y+.1"/>
                                          </p:val>
                                        </p:tav>
                                        <p:tav tm="100000">
                                          <p:val>
                                            <p:strVal val="#ppt_y"/>
                                          </p:val>
                                        </p:tav>
                                      </p:tavLst>
                                    </p:anim>
                                  </p:childTnLst>
                                </p:cTn>
                              </p:par>
                              <p:par>
                                <p:cTn id="12" presetID="2" presetClass="entr" presetSubtype="2" fill="hold" grpId="0" nodeType="withEffect">
                                  <p:stCondLst>
                                    <p:cond delay="50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1+#ppt_w/2"/>
                                          </p:val>
                                        </p:tav>
                                        <p:tav tm="100000">
                                          <p:val>
                                            <p:strVal val="#ppt_x"/>
                                          </p:val>
                                        </p:tav>
                                      </p:tavLst>
                                    </p:anim>
                                    <p:anim calcmode="lin" valueType="num">
                                      <p:cBhvr additive="base">
                                        <p:cTn id="15" dur="500" fill="hold"/>
                                        <p:tgtEl>
                                          <p:spTgt spid="25"/>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left)">
                                      <p:cBhvr>
                                        <p:cTn id="1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19" repeatCount="indefinite" fill="hold" display="0">
                  <p:stCondLst>
                    <p:cond delay="indefinite"/>
                  </p:stCondLst>
                  <p:endCondLst>
                    <p:cond evt="onStopAudio" delay="0">
                      <p:tgtEl>
                        <p:sldTgt/>
                      </p:tgtEl>
                    </p:cond>
                  </p:endCondLst>
                </p:cTn>
                <p:tgtEl>
                  <p:spTgt spid="8"/>
                </p:tgtEl>
              </p:cMediaNode>
            </p:video>
          </p:childTnLst>
        </p:cTn>
      </p:par>
    </p:tnLst>
    <p:bldLst>
      <p:bldP spid="18" grpId="0"/>
      <p:bldP spid="25" grpId="0" animBg="1"/>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EF2EC5-EE7F-4874-BF62-4A5449E0A99B}"/>
              </a:ext>
            </a:extLst>
          </p:cNvPr>
          <p:cNvSpPr/>
          <p:nvPr/>
        </p:nvSpPr>
        <p:spPr>
          <a:xfrm>
            <a:off x="3246595" y="355854"/>
            <a:ext cx="5723234" cy="783676"/>
          </a:xfrm>
          <a:prstGeom prst="rect">
            <a:avLst/>
          </a:prstGeom>
          <a:noFill/>
        </p:spPr>
        <p:txBody>
          <a:bodyPr wrap="square" rtlCol="0">
            <a:spAutoFit/>
          </a:bodyPr>
          <a:lstStyle/>
          <a:p>
            <a:pPr algn="ctr">
              <a:lnSpc>
                <a:spcPct val="140000"/>
              </a:lnSpc>
            </a:pPr>
            <a:r>
              <a:rPr lang="zh-CN" altLang="en-US" sz="3600" b="1" spc="100" dirty="0" smtClean="0">
                <a:latin typeface="华文中宋" charset="-122"/>
                <a:ea typeface="华文中宋" charset="-122"/>
              </a:rPr>
              <a:t>建筑业资质</a:t>
            </a:r>
            <a:r>
              <a:rPr lang="zh-CN" altLang="en-US" sz="3600" b="1" spc="100" dirty="0" smtClean="0">
                <a:solidFill>
                  <a:srgbClr val="C00000"/>
                </a:solidFill>
                <a:latin typeface="华文中宋" charset="-122"/>
                <a:ea typeface="华文中宋" charset="-122"/>
              </a:rPr>
              <a:t>升级</a:t>
            </a:r>
            <a:r>
              <a:rPr lang="zh-CN" altLang="en-US" sz="3600" b="1" spc="100" dirty="0" smtClean="0">
                <a:latin typeface="华文中宋" charset="-122"/>
                <a:ea typeface="华文中宋" charset="-122"/>
              </a:rPr>
              <a:t>新政策</a:t>
            </a:r>
            <a:endParaRPr lang="zh-CN" altLang="en-US" sz="3600" b="1" spc="100" dirty="0">
              <a:latin typeface="华文中宋" charset="-122"/>
              <a:ea typeface="华文中宋" charset="-122"/>
            </a:endParaRPr>
          </a:p>
        </p:txBody>
      </p:sp>
      <p:grpSp>
        <p:nvGrpSpPr>
          <p:cNvPr id="2" name="Group 4">
            <a:extLst>
              <a:ext uri="{FF2B5EF4-FFF2-40B4-BE49-F238E27FC236}">
                <a16:creationId xmlns:a16="http://schemas.microsoft.com/office/drawing/2014/main" xmlns=""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xmlns=""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xmlns=""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xmlns=""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4" name="Group 4">
            <a:extLst>
              <a:ext uri="{FF2B5EF4-FFF2-40B4-BE49-F238E27FC236}">
                <a16:creationId xmlns:a16="http://schemas.microsoft.com/office/drawing/2014/main" xmlns=""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xmlns=""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xmlns=""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xmlns=""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组合 25"/>
          <p:cNvGrpSpPr/>
          <p:nvPr/>
        </p:nvGrpSpPr>
        <p:grpSpPr>
          <a:xfrm>
            <a:off x="2804265" y="2022917"/>
            <a:ext cx="6117545" cy="873398"/>
            <a:chOff x="6111487" y="1721560"/>
            <a:chExt cx="4656775" cy="873398"/>
          </a:xfrm>
        </p:grpSpPr>
        <p:sp>
          <p:nvSpPr>
            <p:cNvPr id="13" name="Rectangle 2"/>
            <p:cNvSpPr>
              <a:spLocks noChangeArrowheads="1"/>
            </p:cNvSpPr>
            <p:nvPr/>
          </p:nvSpPr>
          <p:spPr bwMode="auto">
            <a:xfrm>
              <a:off x="6111487" y="2274870"/>
              <a:ext cx="4656775" cy="32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30000"/>
                </a:lnSpc>
              </a:pPr>
              <a:r>
                <a:rPr lang="en-US" altLang="zh-CN" sz="1600" dirty="0" smtClean="0"/>
                <a:t>2020</a:t>
              </a:r>
              <a:r>
                <a:rPr lang="zh-CN" altLang="en-US" sz="1600" dirty="0" smtClean="0"/>
                <a:t>年</a:t>
              </a:r>
              <a:r>
                <a:rPr lang="en-US" altLang="zh-CN" sz="1600" dirty="0" smtClean="0"/>
                <a:t>4</a:t>
              </a:r>
              <a:r>
                <a:rPr lang="zh-CN" altLang="en-US" sz="1600" dirty="0" smtClean="0"/>
                <a:t>月</a:t>
              </a:r>
              <a:r>
                <a:rPr lang="en-US" altLang="zh-CN" sz="1600" dirty="0" smtClean="0"/>
                <a:t>1</a:t>
              </a:r>
              <a:r>
                <a:rPr lang="zh-CN" altLang="en-US" sz="1600" dirty="0" smtClean="0"/>
                <a:t>日起，开展建筑业企业资质告知承诺审批试点。</a:t>
              </a:r>
              <a:endParaRPr lang="en-GB" altLang="zh-CN" sz="1600" b="1" dirty="0" smtClean="0">
                <a:solidFill>
                  <a:srgbClr val="FF0000"/>
                </a:solidFill>
                <a:latin typeface="宋体" pitchFamily="2" charset="-122"/>
                <a:ea typeface="宋体" pitchFamily="2" charset="-122"/>
                <a:sym typeface="+mn-lt"/>
              </a:endParaRPr>
            </a:p>
          </p:txBody>
        </p:sp>
        <p:sp>
          <p:nvSpPr>
            <p:cNvPr id="1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a:extLst>
                <a:ext uri="{FF2B5EF4-FFF2-40B4-BE49-F238E27FC236}">
                  <a16:creationId xmlns:a16="http://schemas.microsoft.com/office/drawing/2014/main" xmlns="" id="{4CCAB53B-984A-40BB-8541-592FEB4E45E4}"/>
                </a:ext>
              </a:extLst>
            </p:cNvPr>
            <p:cNvSpPr txBox="1"/>
            <p:nvPr/>
          </p:nvSpPr>
          <p:spPr>
            <a:xfrm>
              <a:off x="6229399" y="1790855"/>
              <a:ext cx="2708345"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实行时间</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grpSp>
        <p:nvGrpSpPr>
          <p:cNvPr id="12" name="组合 27"/>
          <p:cNvGrpSpPr/>
          <p:nvPr/>
        </p:nvGrpSpPr>
        <p:grpSpPr>
          <a:xfrm>
            <a:off x="2693169" y="3589558"/>
            <a:ext cx="7621605" cy="1408209"/>
            <a:chOff x="6057188" y="3353132"/>
            <a:chExt cx="4656775" cy="1408209"/>
          </a:xfrm>
        </p:grpSpPr>
        <p:sp>
          <p:nvSpPr>
            <p:cNvPr id="23" name="Rectangle 2"/>
            <p:cNvSpPr>
              <a:spLocks noChangeArrowheads="1"/>
            </p:cNvSpPr>
            <p:nvPr/>
          </p:nvSpPr>
          <p:spPr bwMode="auto">
            <a:xfrm>
              <a:off x="6057188" y="3991900"/>
              <a:ext cx="465677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ts val="3000"/>
                </a:lnSpc>
              </a:pPr>
              <a:r>
                <a:rPr lang="zh-CN" altLang="en-US" sz="1600" dirty="0" smtClean="0"/>
                <a:t>省厅直接审批的施工总承包二级资质，专业承包一级、二级资质，在升级时实行告知承诺制审批方式。</a:t>
              </a:r>
              <a:endParaRPr lang="zh-CN" altLang="en-US" sz="1500" dirty="0">
                <a:solidFill>
                  <a:srgbClr val="C00000"/>
                </a:solidFill>
                <a:latin typeface="宋体" pitchFamily="2" charset="-122"/>
                <a:ea typeface="宋体" pitchFamily="2" charset="-122"/>
              </a:endParaRPr>
            </a:p>
          </p:txBody>
        </p:sp>
        <p:sp>
          <p:nvSpPr>
            <p:cNvPr id="2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111487" y="3353132"/>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TextBox 59">
              <a:extLst>
                <a:ext uri="{FF2B5EF4-FFF2-40B4-BE49-F238E27FC236}">
                  <a16:creationId xmlns:a16="http://schemas.microsoft.com/office/drawing/2014/main" xmlns="" id="{4CCAB53B-984A-40BB-8541-592FEB4E45E4}"/>
                </a:ext>
              </a:extLst>
            </p:cNvPr>
            <p:cNvSpPr txBox="1"/>
            <p:nvPr/>
          </p:nvSpPr>
          <p:spPr>
            <a:xfrm>
              <a:off x="6213357" y="3422427"/>
              <a:ext cx="2798299"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实行范围</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sp>
        <p:nvSpPr>
          <p:cNvPr id="26" name="文本框 24"/>
          <p:cNvSpPr txBox="1"/>
          <p:nvPr/>
        </p:nvSpPr>
        <p:spPr>
          <a:xfrm>
            <a:off x="256374" y="2298656"/>
            <a:ext cx="1677773" cy="1631216"/>
          </a:xfrm>
          <a:prstGeom prst="rect">
            <a:avLst/>
          </a:prstGeom>
          <a:noFill/>
        </p:spPr>
        <p:txBody>
          <a:bodyPr wrap="square">
            <a:spAutoFit/>
          </a:bodyPr>
          <a:lstStyle/>
          <a:p>
            <a:pPr algn="r" fontAlgn="auto">
              <a:spcBef>
                <a:spcPts val="0"/>
              </a:spcBef>
              <a:spcAft>
                <a:spcPts val="0"/>
              </a:spcAft>
              <a:defRPr/>
            </a:pPr>
            <a:r>
              <a:rPr lang="en-US" altLang="zh-CN" sz="10000" b="1" dirty="0" smtClean="0">
                <a:solidFill>
                  <a:srgbClr val="D7271E"/>
                </a:solidFill>
                <a:latin typeface="Impact" panose="020B0806030902050204" pitchFamily="34" charset="0"/>
                <a:ea typeface="微软雅黑" panose="020B0503020204020204" pitchFamily="34" charset="-122"/>
              </a:rPr>
              <a:t>03</a:t>
            </a:r>
            <a:endParaRPr lang="zh-CN" altLang="en-US" sz="10000" b="1" dirty="0">
              <a:solidFill>
                <a:srgbClr val="D7271E"/>
              </a:solidFill>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55767" y="276839"/>
            <a:ext cx="1743075" cy="1190625"/>
          </a:xfrm>
          <a:prstGeom prst="rect">
            <a:avLst/>
          </a:prstGeom>
        </p:spPr>
      </p:pic>
      <p:sp>
        <p:nvSpPr>
          <p:cNvPr id="22" name="矩形 21"/>
          <p:cNvSpPr/>
          <p:nvPr/>
        </p:nvSpPr>
        <p:spPr bwMode="auto">
          <a:xfrm>
            <a:off x="372996" y="4110528"/>
            <a:ext cx="1840364" cy="572881"/>
          </a:xfrm>
          <a:prstGeom prst="rect">
            <a:avLst/>
          </a:prstGeom>
          <a:solidFill>
            <a:schemeClr val="bg1">
              <a:lumMod val="85000"/>
            </a:schemeClr>
          </a:solidFill>
          <a:ln w="9525" algn="ctr">
            <a:noFill/>
            <a:miter lim="800000"/>
          </a:ln>
          <a:effectLst/>
        </p:spPr>
        <p:txBody>
          <a:bodyPr wrap="none" anchor="ctr"/>
          <a:lstStyle/>
          <a:p>
            <a:pPr algn="ctr">
              <a:defRPr/>
            </a:pPr>
            <a:r>
              <a:rPr lang="zh-CN" altLang="en-US" sz="2500" b="1" noProof="1" smtClean="0">
                <a:solidFill>
                  <a:srgbClr val="DC08C8"/>
                </a:solidFill>
                <a:latin typeface="微软雅黑" pitchFamily="34" charset="-122"/>
                <a:ea typeface="微软雅黑" pitchFamily="34" charset="-122"/>
                <a:sym typeface="Arial Unicode MS" pitchFamily="34" charset="-122"/>
              </a:rPr>
              <a:t>省批资质</a:t>
            </a:r>
            <a:endParaRPr lang="zh-CN" altLang="en-US" sz="2500" b="1" noProof="1">
              <a:solidFill>
                <a:srgbClr val="DC08C8"/>
              </a:solidFill>
              <a:latin typeface="微软雅黑" pitchFamily="34" charset="-122"/>
              <a:ea typeface="微软雅黑" pitchFamily="34" charset="-122"/>
              <a:sym typeface="Arial Unicode MS" pitchFamily="34" charset="-122"/>
            </a:endParaRPr>
          </a:p>
        </p:txBody>
      </p:sp>
      <p:sp>
        <p:nvSpPr>
          <p:cNvPr id="29" name="灯片编号占位符 28"/>
          <p:cNvSpPr>
            <a:spLocks noGrp="1"/>
          </p:cNvSpPr>
          <p:nvPr>
            <p:ph type="sldNum" sz="quarter" idx="12"/>
          </p:nvPr>
        </p:nvSpPr>
        <p:spPr/>
        <p:txBody>
          <a:bodyPr/>
          <a:lstStyle/>
          <a:p>
            <a:fld id="{5A7F82A7-7975-47A0-8895-0BD20C0EC306}" type="slidenum">
              <a:rPr lang="zh-CN" altLang="en-US" smtClean="0"/>
              <a:pPr/>
              <a:t>10</a:t>
            </a:fld>
            <a:endParaRPr lang="zh-CN" altLang="en-US"/>
          </a:p>
        </p:txBody>
      </p:sp>
    </p:spTree>
    <p:extLst>
      <p:ext uri="{BB962C8B-B14F-4D97-AF65-F5344CB8AC3E}">
        <p14:creationId xmlns:p14="http://schemas.microsoft.com/office/powerpoint/2010/main" xmlns=""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strVal val="4*#ppt_w"/>
                                          </p:val>
                                        </p:tav>
                                        <p:tav tm="100000">
                                          <p:val>
                                            <p:strVal val="#ppt_w"/>
                                          </p:val>
                                        </p:tav>
                                      </p:tavLst>
                                    </p:anim>
                                    <p:anim calcmode="lin" valueType="num">
                                      <p:cBhvr>
                                        <p:cTn id="18"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EF2EC5-EE7F-4874-BF62-4A5449E0A99B}"/>
              </a:ext>
            </a:extLst>
          </p:cNvPr>
          <p:cNvSpPr/>
          <p:nvPr/>
        </p:nvSpPr>
        <p:spPr>
          <a:xfrm>
            <a:off x="3246595" y="355854"/>
            <a:ext cx="5723234" cy="783676"/>
          </a:xfrm>
          <a:prstGeom prst="rect">
            <a:avLst/>
          </a:prstGeom>
          <a:noFill/>
        </p:spPr>
        <p:txBody>
          <a:bodyPr wrap="square" rtlCol="0">
            <a:spAutoFit/>
          </a:bodyPr>
          <a:lstStyle/>
          <a:p>
            <a:pPr algn="ctr">
              <a:lnSpc>
                <a:spcPct val="140000"/>
              </a:lnSpc>
            </a:pPr>
            <a:r>
              <a:rPr lang="zh-CN" altLang="en-US" sz="3600" b="1" spc="100" dirty="0" smtClean="0">
                <a:latin typeface="华文中宋" charset="-122"/>
                <a:ea typeface="华文中宋" charset="-122"/>
              </a:rPr>
              <a:t>建筑业资质</a:t>
            </a:r>
            <a:r>
              <a:rPr lang="zh-CN" altLang="en-US" sz="3600" b="1" spc="100" dirty="0" smtClean="0">
                <a:solidFill>
                  <a:srgbClr val="C00000"/>
                </a:solidFill>
                <a:latin typeface="华文中宋" charset="-122"/>
                <a:ea typeface="华文中宋" charset="-122"/>
              </a:rPr>
              <a:t>升级</a:t>
            </a:r>
            <a:r>
              <a:rPr lang="zh-CN" altLang="en-US" sz="3600" b="1" spc="100" dirty="0" smtClean="0">
                <a:latin typeface="华文中宋" charset="-122"/>
                <a:ea typeface="华文中宋" charset="-122"/>
              </a:rPr>
              <a:t>新政策</a:t>
            </a:r>
            <a:endParaRPr lang="zh-CN" altLang="en-US" sz="3600" b="1" spc="100" dirty="0">
              <a:latin typeface="华文中宋" charset="-122"/>
              <a:ea typeface="华文中宋" charset="-122"/>
            </a:endParaRPr>
          </a:p>
        </p:txBody>
      </p:sp>
      <p:grpSp>
        <p:nvGrpSpPr>
          <p:cNvPr id="2" name="Group 4">
            <a:extLst>
              <a:ext uri="{FF2B5EF4-FFF2-40B4-BE49-F238E27FC236}">
                <a16:creationId xmlns:a16="http://schemas.microsoft.com/office/drawing/2014/main" xmlns=""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xmlns=""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xmlns=""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xmlns=""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4" name="Group 4">
            <a:extLst>
              <a:ext uri="{FF2B5EF4-FFF2-40B4-BE49-F238E27FC236}">
                <a16:creationId xmlns:a16="http://schemas.microsoft.com/office/drawing/2014/main" xmlns=""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xmlns=""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xmlns=""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xmlns=""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组合 25"/>
          <p:cNvGrpSpPr/>
          <p:nvPr/>
        </p:nvGrpSpPr>
        <p:grpSpPr>
          <a:xfrm>
            <a:off x="3334103" y="1552896"/>
            <a:ext cx="3712817" cy="447716"/>
            <a:chOff x="6111487" y="1721560"/>
            <a:chExt cx="2826257" cy="447716"/>
          </a:xfrm>
        </p:grpSpPr>
        <p:sp>
          <p:nvSpPr>
            <p:cNvPr id="1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a:extLst>
                <a:ext uri="{FF2B5EF4-FFF2-40B4-BE49-F238E27FC236}">
                  <a16:creationId xmlns:a16="http://schemas.microsoft.com/office/drawing/2014/main" xmlns="" id="{4CCAB53B-984A-40BB-8541-592FEB4E45E4}"/>
                </a:ext>
              </a:extLst>
            </p:cNvPr>
            <p:cNvSpPr txBox="1"/>
            <p:nvPr/>
          </p:nvSpPr>
          <p:spPr>
            <a:xfrm>
              <a:off x="6229399" y="1790855"/>
              <a:ext cx="2708345"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审批原则</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sp>
        <p:nvSpPr>
          <p:cNvPr id="26" name="文本框 24"/>
          <p:cNvSpPr txBox="1"/>
          <p:nvPr/>
        </p:nvSpPr>
        <p:spPr>
          <a:xfrm>
            <a:off x="307649" y="2555031"/>
            <a:ext cx="1677773" cy="1631216"/>
          </a:xfrm>
          <a:prstGeom prst="rect">
            <a:avLst/>
          </a:prstGeom>
          <a:noFill/>
        </p:spPr>
        <p:txBody>
          <a:bodyPr wrap="square">
            <a:spAutoFit/>
          </a:bodyPr>
          <a:lstStyle/>
          <a:p>
            <a:pPr algn="r" fontAlgn="auto">
              <a:spcBef>
                <a:spcPts val="0"/>
              </a:spcBef>
              <a:spcAft>
                <a:spcPts val="0"/>
              </a:spcAft>
              <a:defRPr/>
            </a:pPr>
            <a:r>
              <a:rPr lang="en-US" altLang="zh-CN" sz="10000" b="1" dirty="0" smtClean="0">
                <a:solidFill>
                  <a:srgbClr val="D7271E"/>
                </a:solidFill>
                <a:latin typeface="Impact" panose="020B0806030902050204" pitchFamily="34" charset="0"/>
                <a:ea typeface="微软雅黑" panose="020B0503020204020204" pitchFamily="34" charset="-122"/>
              </a:rPr>
              <a:t>03</a:t>
            </a:r>
            <a:endParaRPr lang="zh-CN" altLang="en-US" sz="10000" b="1" dirty="0">
              <a:solidFill>
                <a:srgbClr val="D7271E"/>
              </a:solidFill>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55767" y="276839"/>
            <a:ext cx="1743075" cy="1190625"/>
          </a:xfrm>
          <a:prstGeom prst="rect">
            <a:avLst/>
          </a:prstGeom>
        </p:spPr>
      </p:pic>
      <p:sp>
        <p:nvSpPr>
          <p:cNvPr id="29" name="PA_chenying0907 19"/>
          <p:cNvSpPr/>
          <p:nvPr>
            <p:custDataLst>
              <p:tags r:id="rId1"/>
            </p:custDataLst>
          </p:nvPr>
        </p:nvSpPr>
        <p:spPr>
          <a:xfrm>
            <a:off x="2427007" y="2153540"/>
            <a:ext cx="8853442" cy="3788204"/>
          </a:xfrm>
          <a:prstGeom prst="rect">
            <a:avLst/>
          </a:prstGeom>
        </p:spPr>
        <p:txBody>
          <a:bodyPr wrap="square" lIns="68568" tIns="34284" rIns="68568" bIns="34284">
            <a:spAutoFit/>
          </a:bodyPr>
          <a:lstStyle/>
          <a:p>
            <a:pPr>
              <a:lnSpc>
                <a:spcPts val="2900"/>
              </a:lnSpc>
            </a:pPr>
            <a:r>
              <a:rPr lang="zh-CN" altLang="en-US" sz="1600" dirty="0" smtClean="0"/>
              <a:t>围绕“简化审批环节、提高审批效能、服务企业发展”的总体思路，推进建立“</a:t>
            </a:r>
            <a:r>
              <a:rPr lang="zh-CN" altLang="en-US" sz="1600" dirty="0" smtClean="0">
                <a:solidFill>
                  <a:srgbClr val="C00000"/>
                </a:solidFill>
              </a:rPr>
              <a:t>诚信规范、审批高效、监管完善</a:t>
            </a:r>
            <a:r>
              <a:rPr lang="zh-CN" altLang="en-US" sz="1600" dirty="0" smtClean="0"/>
              <a:t>”的告知承诺资质审批模式，推动资质管理向“</a:t>
            </a:r>
            <a:r>
              <a:rPr lang="zh-CN" altLang="en-US" sz="1600" dirty="0" smtClean="0">
                <a:solidFill>
                  <a:srgbClr val="C00000"/>
                </a:solidFill>
              </a:rPr>
              <a:t>宽准入、严监管、强服务</a:t>
            </a:r>
            <a:r>
              <a:rPr lang="zh-CN" altLang="en-US" sz="1600" dirty="0" smtClean="0"/>
              <a:t>”转变，激发市场主体活力，改善营商环境。 </a:t>
            </a:r>
            <a:endParaRPr lang="en-US" altLang="zh-CN" sz="1600" dirty="0" smtClean="0"/>
          </a:p>
          <a:p>
            <a:pPr>
              <a:lnSpc>
                <a:spcPts val="2900"/>
              </a:lnSpc>
            </a:pPr>
            <a:r>
              <a:rPr lang="zh-CN" altLang="en-US" sz="1600" dirty="0" smtClean="0"/>
              <a:t> </a:t>
            </a:r>
            <a:endParaRPr lang="en-US" altLang="zh-CN" sz="1600" dirty="0" smtClean="0"/>
          </a:p>
          <a:p>
            <a:pPr>
              <a:lnSpc>
                <a:spcPts val="2900"/>
              </a:lnSpc>
            </a:pPr>
            <a:r>
              <a:rPr lang="zh-CN" altLang="en-US" sz="1500" dirty="0" smtClean="0">
                <a:latin typeface="宋体" pitchFamily="2" charset="-122"/>
                <a:ea typeface="宋体" pitchFamily="2" charset="-122"/>
              </a:rPr>
              <a:t>（一）简化审批流程。企业根据建筑业企业资质标准作出符合审批条件的承诺，我厅依据企业承诺直接办理相关资质审批手续，不再要求企业提交证明材料，提高审批效率，提升服务效能。 </a:t>
            </a:r>
          </a:p>
          <a:p>
            <a:pPr>
              <a:lnSpc>
                <a:spcPts val="2900"/>
              </a:lnSpc>
            </a:pPr>
            <a:r>
              <a:rPr lang="zh-CN" altLang="en-US" sz="1500" dirty="0" smtClean="0">
                <a:latin typeface="宋体" pitchFamily="2" charset="-122"/>
                <a:ea typeface="宋体" pitchFamily="2" charset="-122"/>
              </a:rPr>
              <a:t>（二）加强事后监管。依托相关主管部门掌握的数据，在对企业承诺内容进行动态核验的同时，重点对企业承诺的业绩进行核查。 </a:t>
            </a:r>
          </a:p>
          <a:p>
            <a:pPr>
              <a:lnSpc>
                <a:spcPts val="2900"/>
              </a:lnSpc>
            </a:pPr>
            <a:r>
              <a:rPr lang="zh-CN" altLang="en-US" sz="1500" dirty="0" smtClean="0">
                <a:latin typeface="宋体" pitchFamily="2" charset="-122"/>
                <a:ea typeface="宋体" pitchFamily="2" charset="-122"/>
              </a:rPr>
              <a:t>（三）完善诚信建设。强化企业诚信监督机制，对以虚构、造假等欺骗手段取得资质的企业，依法撤销其相应资质，并列入建筑市场主体“黑名单”。 </a:t>
            </a:r>
            <a:endParaRPr lang="zh-CN" altLang="en-US" sz="1500" dirty="0">
              <a:latin typeface="宋体" pitchFamily="2" charset="-122"/>
              <a:ea typeface="宋体" pitchFamily="2" charset="-122"/>
            </a:endParaRPr>
          </a:p>
        </p:txBody>
      </p:sp>
      <p:sp>
        <p:nvSpPr>
          <p:cNvPr id="17" name="矩形 16"/>
          <p:cNvSpPr/>
          <p:nvPr/>
        </p:nvSpPr>
        <p:spPr bwMode="auto">
          <a:xfrm>
            <a:off x="441363" y="4136165"/>
            <a:ext cx="1840364" cy="572881"/>
          </a:xfrm>
          <a:prstGeom prst="rect">
            <a:avLst/>
          </a:prstGeom>
          <a:solidFill>
            <a:schemeClr val="bg1">
              <a:lumMod val="85000"/>
            </a:schemeClr>
          </a:solidFill>
          <a:ln w="9525" algn="ctr">
            <a:noFill/>
            <a:miter lim="800000"/>
          </a:ln>
          <a:effectLst/>
        </p:spPr>
        <p:txBody>
          <a:bodyPr wrap="none" anchor="ctr"/>
          <a:lstStyle/>
          <a:p>
            <a:pPr algn="ctr">
              <a:defRPr/>
            </a:pPr>
            <a:r>
              <a:rPr lang="zh-CN" altLang="en-US" sz="2500" b="1" noProof="1" smtClean="0">
                <a:solidFill>
                  <a:srgbClr val="DC08C8"/>
                </a:solidFill>
                <a:latin typeface="微软雅黑" pitchFamily="34" charset="-122"/>
                <a:ea typeface="微软雅黑" pitchFamily="34" charset="-122"/>
                <a:sym typeface="Arial Unicode MS" pitchFamily="34" charset="-122"/>
              </a:rPr>
              <a:t>省批资质</a:t>
            </a:r>
            <a:endParaRPr lang="zh-CN" altLang="en-US" sz="2500" b="1" noProof="1">
              <a:solidFill>
                <a:srgbClr val="DC08C8"/>
              </a:solidFill>
              <a:latin typeface="微软雅黑" pitchFamily="34" charset="-122"/>
              <a:ea typeface="微软雅黑" pitchFamily="34" charset="-122"/>
              <a:sym typeface="Arial Unicode MS" pitchFamily="34" charset="-122"/>
            </a:endParaRPr>
          </a:p>
        </p:txBody>
      </p:sp>
      <p:sp>
        <p:nvSpPr>
          <p:cNvPr id="19" name="灯片编号占位符 18"/>
          <p:cNvSpPr>
            <a:spLocks noGrp="1"/>
          </p:cNvSpPr>
          <p:nvPr>
            <p:ph type="sldNum" sz="quarter" idx="12"/>
          </p:nvPr>
        </p:nvSpPr>
        <p:spPr/>
        <p:txBody>
          <a:bodyPr/>
          <a:lstStyle/>
          <a:p>
            <a:fld id="{5A7F82A7-7975-47A0-8895-0BD20C0EC306}" type="slidenum">
              <a:rPr lang="zh-CN" altLang="en-US" smtClean="0"/>
              <a:pPr/>
              <a:t>11</a:t>
            </a:fld>
            <a:endParaRPr lang="zh-CN" altLang="en-US"/>
          </a:p>
        </p:txBody>
      </p:sp>
    </p:spTree>
    <p:extLst>
      <p:ext uri="{BB962C8B-B14F-4D97-AF65-F5344CB8AC3E}">
        <p14:creationId xmlns:p14="http://schemas.microsoft.com/office/powerpoint/2010/main" xmlns=""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4*#ppt_w"/>
                                          </p:val>
                                        </p:tav>
                                        <p:tav tm="100000">
                                          <p:val>
                                            <p:strVal val="#ppt_w"/>
                                          </p:val>
                                        </p:tav>
                                      </p:tavLst>
                                    </p:anim>
                                    <p:anim calcmode="lin" valueType="num">
                                      <p:cBhvr>
                                        <p:cTn id="13"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EF2EC5-EE7F-4874-BF62-4A5449E0A99B}"/>
              </a:ext>
            </a:extLst>
          </p:cNvPr>
          <p:cNvSpPr/>
          <p:nvPr/>
        </p:nvSpPr>
        <p:spPr>
          <a:xfrm>
            <a:off x="3246595" y="355854"/>
            <a:ext cx="5723234" cy="783676"/>
          </a:xfrm>
          <a:prstGeom prst="rect">
            <a:avLst/>
          </a:prstGeom>
          <a:noFill/>
        </p:spPr>
        <p:txBody>
          <a:bodyPr wrap="square" rtlCol="0">
            <a:spAutoFit/>
          </a:bodyPr>
          <a:lstStyle/>
          <a:p>
            <a:pPr algn="ctr">
              <a:lnSpc>
                <a:spcPct val="140000"/>
              </a:lnSpc>
            </a:pPr>
            <a:r>
              <a:rPr lang="zh-CN" altLang="en-US" sz="3600" b="1" spc="100" dirty="0" smtClean="0">
                <a:latin typeface="华文中宋" charset="-122"/>
                <a:ea typeface="华文中宋" charset="-122"/>
              </a:rPr>
              <a:t>建筑业资质</a:t>
            </a:r>
            <a:r>
              <a:rPr lang="zh-CN" altLang="en-US" sz="3600" b="1" spc="100" dirty="0" smtClean="0">
                <a:solidFill>
                  <a:srgbClr val="C00000"/>
                </a:solidFill>
                <a:latin typeface="华文中宋" charset="-122"/>
                <a:ea typeface="华文中宋" charset="-122"/>
              </a:rPr>
              <a:t>升级</a:t>
            </a:r>
            <a:r>
              <a:rPr lang="zh-CN" altLang="en-US" sz="3600" b="1" spc="100" dirty="0" smtClean="0">
                <a:latin typeface="华文中宋" charset="-122"/>
                <a:ea typeface="华文中宋" charset="-122"/>
              </a:rPr>
              <a:t>新政策</a:t>
            </a:r>
            <a:endParaRPr lang="zh-CN" altLang="en-US" sz="3600" b="1" spc="100" dirty="0">
              <a:latin typeface="华文中宋" charset="-122"/>
              <a:ea typeface="华文中宋" charset="-122"/>
            </a:endParaRPr>
          </a:p>
        </p:txBody>
      </p:sp>
      <p:grpSp>
        <p:nvGrpSpPr>
          <p:cNvPr id="2" name="Group 4">
            <a:extLst>
              <a:ext uri="{FF2B5EF4-FFF2-40B4-BE49-F238E27FC236}">
                <a16:creationId xmlns:a16="http://schemas.microsoft.com/office/drawing/2014/main" xmlns=""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xmlns=""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xmlns=""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xmlns=""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4" name="Group 4">
            <a:extLst>
              <a:ext uri="{FF2B5EF4-FFF2-40B4-BE49-F238E27FC236}">
                <a16:creationId xmlns:a16="http://schemas.microsoft.com/office/drawing/2014/main" xmlns=""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xmlns=""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xmlns=""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xmlns=""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组合 25"/>
          <p:cNvGrpSpPr/>
          <p:nvPr/>
        </p:nvGrpSpPr>
        <p:grpSpPr>
          <a:xfrm>
            <a:off x="3334103" y="1552896"/>
            <a:ext cx="3712817" cy="447716"/>
            <a:chOff x="6111487" y="1721560"/>
            <a:chExt cx="2826257" cy="447716"/>
          </a:xfrm>
        </p:grpSpPr>
        <p:sp>
          <p:nvSpPr>
            <p:cNvPr id="1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a:extLst>
                <a:ext uri="{FF2B5EF4-FFF2-40B4-BE49-F238E27FC236}">
                  <a16:creationId xmlns:a16="http://schemas.microsoft.com/office/drawing/2014/main" xmlns="" id="{4CCAB53B-984A-40BB-8541-592FEB4E45E4}"/>
                </a:ext>
              </a:extLst>
            </p:cNvPr>
            <p:cNvSpPr txBox="1"/>
            <p:nvPr/>
          </p:nvSpPr>
          <p:spPr>
            <a:xfrm>
              <a:off x="6229399" y="1790855"/>
              <a:ext cx="2708345"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审批流程</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sp>
        <p:nvSpPr>
          <p:cNvPr id="26" name="文本框 24"/>
          <p:cNvSpPr txBox="1"/>
          <p:nvPr/>
        </p:nvSpPr>
        <p:spPr>
          <a:xfrm>
            <a:off x="307649" y="2555031"/>
            <a:ext cx="1677773" cy="1631216"/>
          </a:xfrm>
          <a:prstGeom prst="rect">
            <a:avLst/>
          </a:prstGeom>
          <a:noFill/>
        </p:spPr>
        <p:txBody>
          <a:bodyPr wrap="square">
            <a:spAutoFit/>
          </a:bodyPr>
          <a:lstStyle/>
          <a:p>
            <a:pPr algn="r" fontAlgn="auto">
              <a:spcBef>
                <a:spcPts val="0"/>
              </a:spcBef>
              <a:spcAft>
                <a:spcPts val="0"/>
              </a:spcAft>
              <a:defRPr/>
            </a:pPr>
            <a:r>
              <a:rPr lang="en-US" altLang="zh-CN" sz="10000" b="1" dirty="0" smtClean="0">
                <a:solidFill>
                  <a:srgbClr val="D7271E"/>
                </a:solidFill>
                <a:latin typeface="Impact" panose="020B0806030902050204" pitchFamily="34" charset="0"/>
                <a:ea typeface="微软雅黑" panose="020B0503020204020204" pitchFamily="34" charset="-122"/>
              </a:rPr>
              <a:t>03</a:t>
            </a:r>
            <a:endParaRPr lang="zh-CN" altLang="en-US" sz="10000" b="1" dirty="0">
              <a:solidFill>
                <a:srgbClr val="D7271E"/>
              </a:solidFill>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55767" y="276839"/>
            <a:ext cx="1743075" cy="1190625"/>
          </a:xfrm>
          <a:prstGeom prst="rect">
            <a:avLst/>
          </a:prstGeom>
        </p:spPr>
      </p:pic>
      <p:sp>
        <p:nvSpPr>
          <p:cNvPr id="29" name="PA_chenying0907 19"/>
          <p:cNvSpPr/>
          <p:nvPr>
            <p:custDataLst>
              <p:tags r:id="rId1"/>
            </p:custDataLst>
          </p:nvPr>
        </p:nvSpPr>
        <p:spPr>
          <a:xfrm>
            <a:off x="3230309" y="2597922"/>
            <a:ext cx="8015956" cy="409459"/>
          </a:xfrm>
          <a:prstGeom prst="rect">
            <a:avLst/>
          </a:prstGeom>
        </p:spPr>
        <p:txBody>
          <a:bodyPr wrap="square" lIns="68568" tIns="34284" rIns="68568" bIns="34284">
            <a:spAutoFit/>
          </a:bodyPr>
          <a:lstStyle/>
          <a:p>
            <a:pPr>
              <a:lnSpc>
                <a:spcPts val="3200"/>
              </a:lnSpc>
            </a:pPr>
            <a:r>
              <a:rPr lang="zh-CN" altLang="en-US" sz="1600" dirty="0" smtClean="0">
                <a:latin typeface="宋体" pitchFamily="2" charset="-122"/>
                <a:ea typeface="宋体" pitchFamily="2" charset="-122"/>
              </a:rPr>
              <a:t>申请、受理、审批、公示（公示期为</a:t>
            </a:r>
            <a:r>
              <a:rPr lang="en-US" altLang="zh-CN" sz="1600" dirty="0" smtClean="0">
                <a:latin typeface="宋体" pitchFamily="2" charset="-122"/>
                <a:ea typeface="宋体" pitchFamily="2" charset="-122"/>
              </a:rPr>
              <a:t>5</a:t>
            </a:r>
            <a:r>
              <a:rPr lang="zh-CN" altLang="en-US" sz="1600" dirty="0" smtClean="0">
                <a:latin typeface="宋体" pitchFamily="2" charset="-122"/>
                <a:ea typeface="宋体" pitchFamily="2" charset="-122"/>
              </a:rPr>
              <a:t>个工作日）、公告、核查</a:t>
            </a:r>
            <a:endParaRPr lang="en-US" altLang="zh-CN" sz="1600" dirty="0" smtClean="0">
              <a:latin typeface="宋体" pitchFamily="2" charset="-122"/>
              <a:ea typeface="宋体" pitchFamily="2" charset="-122"/>
            </a:endParaRPr>
          </a:p>
        </p:txBody>
      </p:sp>
      <p:sp>
        <p:nvSpPr>
          <p:cNvPr id="17" name="矩形 16"/>
          <p:cNvSpPr/>
          <p:nvPr/>
        </p:nvSpPr>
        <p:spPr bwMode="auto">
          <a:xfrm>
            <a:off x="441363" y="4136165"/>
            <a:ext cx="1840364" cy="572881"/>
          </a:xfrm>
          <a:prstGeom prst="rect">
            <a:avLst/>
          </a:prstGeom>
          <a:solidFill>
            <a:schemeClr val="bg1">
              <a:lumMod val="85000"/>
            </a:schemeClr>
          </a:solidFill>
          <a:ln w="9525" algn="ctr">
            <a:noFill/>
            <a:miter lim="800000"/>
          </a:ln>
          <a:effectLst/>
        </p:spPr>
        <p:txBody>
          <a:bodyPr wrap="none" anchor="ctr"/>
          <a:lstStyle/>
          <a:p>
            <a:pPr algn="ctr">
              <a:defRPr/>
            </a:pPr>
            <a:r>
              <a:rPr lang="zh-CN" altLang="en-US" sz="2500" b="1" noProof="1" smtClean="0">
                <a:solidFill>
                  <a:srgbClr val="DC08C8"/>
                </a:solidFill>
                <a:latin typeface="微软雅黑" pitchFamily="34" charset="-122"/>
                <a:ea typeface="微软雅黑" pitchFamily="34" charset="-122"/>
                <a:sym typeface="Arial Unicode MS" pitchFamily="34" charset="-122"/>
              </a:rPr>
              <a:t>省批资质</a:t>
            </a:r>
            <a:endParaRPr lang="zh-CN" altLang="en-US" sz="2500" b="1" noProof="1">
              <a:solidFill>
                <a:srgbClr val="DC08C8"/>
              </a:solidFill>
              <a:latin typeface="微软雅黑" pitchFamily="34" charset="-122"/>
              <a:ea typeface="微软雅黑" pitchFamily="34" charset="-122"/>
              <a:sym typeface="Arial Unicode MS" pitchFamily="34" charset="-122"/>
            </a:endParaRPr>
          </a:p>
        </p:txBody>
      </p:sp>
      <p:sp>
        <p:nvSpPr>
          <p:cNvPr id="18" name="矩形 17"/>
          <p:cNvSpPr/>
          <p:nvPr/>
        </p:nvSpPr>
        <p:spPr>
          <a:xfrm>
            <a:off x="3879790" y="3606216"/>
            <a:ext cx="7810855" cy="2092881"/>
          </a:xfrm>
          <a:prstGeom prst="rect">
            <a:avLst/>
          </a:prstGeom>
        </p:spPr>
        <p:txBody>
          <a:bodyPr wrap="square">
            <a:spAutoFit/>
          </a:bodyPr>
          <a:lstStyle/>
          <a:p>
            <a:pPr>
              <a:lnSpc>
                <a:spcPts val="2600"/>
              </a:lnSpc>
            </a:pPr>
            <a:r>
              <a:rPr lang="zh-CN" altLang="en-US" sz="1600" b="1" dirty="0" smtClean="0">
                <a:solidFill>
                  <a:srgbClr val="C00000"/>
                </a:solidFill>
                <a:latin typeface="宋体" pitchFamily="2" charset="-122"/>
                <a:ea typeface="宋体" pitchFamily="2" charset="-122"/>
              </a:rPr>
              <a:t>核查：</a:t>
            </a:r>
            <a:r>
              <a:rPr lang="zh-CN" altLang="en-US" sz="1500" dirty="0" smtClean="0">
                <a:latin typeface="宋体" pitchFamily="2" charset="-122"/>
                <a:ea typeface="宋体" pitchFamily="2" charset="-122"/>
              </a:rPr>
              <a:t>公告后</a:t>
            </a:r>
            <a:r>
              <a:rPr lang="en-US" altLang="zh-CN" sz="1500" dirty="0" smtClean="0">
                <a:solidFill>
                  <a:srgbClr val="C00000"/>
                </a:solidFill>
                <a:latin typeface="宋体" pitchFamily="2" charset="-122"/>
                <a:ea typeface="宋体" pitchFamily="2" charset="-122"/>
              </a:rPr>
              <a:t>3</a:t>
            </a:r>
            <a:r>
              <a:rPr lang="zh-CN" altLang="en-US" sz="1500" dirty="0" smtClean="0">
                <a:solidFill>
                  <a:srgbClr val="C00000"/>
                </a:solidFill>
                <a:latin typeface="宋体" pitchFamily="2" charset="-122"/>
                <a:ea typeface="宋体" pitchFamily="2" charset="-122"/>
              </a:rPr>
              <a:t>个月内</a:t>
            </a:r>
            <a:r>
              <a:rPr lang="zh-CN" altLang="en-US" sz="1500" dirty="0" smtClean="0">
                <a:latin typeface="宋体" pitchFamily="2" charset="-122"/>
                <a:ea typeface="宋体" pitchFamily="2" charset="-122"/>
              </a:rPr>
              <a:t>，由我厅、相关市州住建部门派员及专家组成核查组，对企业的承诺事项进行核查。核查结束后，我厅在门户网站向社会发布核查意见公示。核查意见为不同意的，企业可在核查意见公示之日</a:t>
            </a:r>
            <a:r>
              <a:rPr lang="zh-CN" altLang="en-US" sz="1500" dirty="0" smtClean="0">
                <a:solidFill>
                  <a:srgbClr val="C00000"/>
                </a:solidFill>
                <a:latin typeface="宋体" pitchFamily="2" charset="-122"/>
                <a:ea typeface="宋体" pitchFamily="2" charset="-122"/>
              </a:rPr>
              <a:t>起</a:t>
            </a:r>
            <a:r>
              <a:rPr lang="en-US" altLang="zh-CN" sz="1500" dirty="0" smtClean="0">
                <a:solidFill>
                  <a:srgbClr val="C00000"/>
                </a:solidFill>
                <a:latin typeface="宋体" pitchFamily="2" charset="-122"/>
                <a:ea typeface="宋体" pitchFamily="2" charset="-122"/>
              </a:rPr>
              <a:t>5</a:t>
            </a:r>
            <a:r>
              <a:rPr lang="zh-CN" altLang="en-US" sz="1500" dirty="0" smtClean="0">
                <a:solidFill>
                  <a:srgbClr val="C00000"/>
                </a:solidFill>
                <a:latin typeface="宋体" pitchFamily="2" charset="-122"/>
                <a:ea typeface="宋体" pitchFamily="2" charset="-122"/>
              </a:rPr>
              <a:t>个工作日</a:t>
            </a:r>
            <a:r>
              <a:rPr lang="zh-CN" altLang="en-US" sz="1500" dirty="0" smtClean="0">
                <a:latin typeface="宋体" pitchFamily="2" charset="-122"/>
                <a:ea typeface="宋体" pitchFamily="2" charset="-122"/>
              </a:rPr>
              <a:t>内提交补充说明。企业所有申报业绩在我厅门户网站上公开，接受社会监督。 </a:t>
            </a:r>
          </a:p>
          <a:p>
            <a:pPr>
              <a:lnSpc>
                <a:spcPts val="2600"/>
              </a:lnSpc>
            </a:pPr>
            <a:r>
              <a:rPr lang="zh-CN" altLang="en-US" sz="1500" dirty="0" smtClean="0">
                <a:latin typeface="宋体" pitchFamily="2" charset="-122"/>
                <a:ea typeface="宋体" pitchFamily="2" charset="-122"/>
              </a:rPr>
              <a:t>申报企业存在以虚构、造假等欺骗手段取得资质的，依法</a:t>
            </a:r>
            <a:r>
              <a:rPr lang="zh-CN" altLang="en-US" sz="1500" dirty="0" smtClean="0">
                <a:solidFill>
                  <a:srgbClr val="C00000"/>
                </a:solidFill>
                <a:latin typeface="宋体" pitchFamily="2" charset="-122"/>
                <a:ea typeface="宋体" pitchFamily="2" charset="-122"/>
              </a:rPr>
              <a:t>撤销其相应资质，</a:t>
            </a:r>
            <a:r>
              <a:rPr lang="en-US" altLang="zh-CN" sz="1500" dirty="0" smtClean="0">
                <a:solidFill>
                  <a:srgbClr val="C00000"/>
                </a:solidFill>
                <a:latin typeface="宋体" pitchFamily="2" charset="-122"/>
                <a:ea typeface="宋体" pitchFamily="2" charset="-122"/>
              </a:rPr>
              <a:t>3</a:t>
            </a:r>
            <a:r>
              <a:rPr lang="zh-CN" altLang="en-US" sz="1500" dirty="0" smtClean="0">
                <a:solidFill>
                  <a:srgbClr val="C00000"/>
                </a:solidFill>
                <a:latin typeface="宋体" pitchFamily="2" charset="-122"/>
                <a:ea typeface="宋体" pitchFamily="2" charset="-122"/>
              </a:rPr>
              <a:t>年内不得再次申请建筑业企业资质</a:t>
            </a:r>
            <a:r>
              <a:rPr lang="zh-CN" altLang="en-US" sz="1500" dirty="0" smtClean="0">
                <a:latin typeface="宋体" pitchFamily="2" charset="-122"/>
                <a:ea typeface="宋体" pitchFamily="2" charset="-122"/>
              </a:rPr>
              <a:t>，因资质撤销产生的一切风险及法律后果由申请人承担。 </a:t>
            </a:r>
            <a:endParaRPr lang="zh-CN" altLang="en-US" sz="1500" dirty="0">
              <a:latin typeface="宋体" pitchFamily="2" charset="-122"/>
              <a:ea typeface="宋体" pitchFamily="2" charset="-122"/>
            </a:endParaRPr>
          </a:p>
        </p:txBody>
      </p:sp>
      <p:sp>
        <p:nvSpPr>
          <p:cNvPr id="20" name="灯片编号占位符 19"/>
          <p:cNvSpPr>
            <a:spLocks noGrp="1"/>
          </p:cNvSpPr>
          <p:nvPr>
            <p:ph type="sldNum" sz="quarter" idx="12"/>
          </p:nvPr>
        </p:nvSpPr>
        <p:spPr/>
        <p:txBody>
          <a:bodyPr/>
          <a:lstStyle/>
          <a:p>
            <a:fld id="{5A7F82A7-7975-47A0-8895-0BD20C0EC306}" type="slidenum">
              <a:rPr lang="zh-CN" altLang="en-US" smtClean="0"/>
              <a:pPr/>
              <a:t>12</a:t>
            </a:fld>
            <a:endParaRPr lang="zh-CN" altLang="en-US"/>
          </a:p>
        </p:txBody>
      </p:sp>
    </p:spTree>
    <p:extLst>
      <p:ext uri="{BB962C8B-B14F-4D97-AF65-F5344CB8AC3E}">
        <p14:creationId xmlns:p14="http://schemas.microsoft.com/office/powerpoint/2010/main" xmlns=""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4*#ppt_w"/>
                                          </p:val>
                                        </p:tav>
                                        <p:tav tm="100000">
                                          <p:val>
                                            <p:strVal val="#ppt_w"/>
                                          </p:val>
                                        </p:tav>
                                      </p:tavLst>
                                    </p:anim>
                                    <p:anim calcmode="lin" valueType="num">
                                      <p:cBhvr>
                                        <p:cTn id="13"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EF2EC5-EE7F-4874-BF62-4A5449E0A99B}"/>
              </a:ext>
            </a:extLst>
          </p:cNvPr>
          <p:cNvSpPr/>
          <p:nvPr/>
        </p:nvSpPr>
        <p:spPr>
          <a:xfrm>
            <a:off x="3246595" y="355854"/>
            <a:ext cx="5723234" cy="783676"/>
          </a:xfrm>
          <a:prstGeom prst="rect">
            <a:avLst/>
          </a:prstGeom>
          <a:noFill/>
        </p:spPr>
        <p:txBody>
          <a:bodyPr wrap="square" rtlCol="0">
            <a:spAutoFit/>
          </a:bodyPr>
          <a:lstStyle/>
          <a:p>
            <a:pPr algn="ctr">
              <a:lnSpc>
                <a:spcPct val="140000"/>
              </a:lnSpc>
            </a:pPr>
            <a:r>
              <a:rPr lang="zh-CN" altLang="en-US" sz="3600" b="1" spc="100" dirty="0" smtClean="0">
                <a:latin typeface="华文中宋" charset="-122"/>
                <a:ea typeface="华文中宋" charset="-122"/>
              </a:rPr>
              <a:t>建筑业资质</a:t>
            </a:r>
            <a:r>
              <a:rPr lang="zh-CN" altLang="en-US" sz="3600" b="1" spc="100" dirty="0" smtClean="0">
                <a:solidFill>
                  <a:srgbClr val="C00000"/>
                </a:solidFill>
                <a:latin typeface="华文中宋" charset="-122"/>
                <a:ea typeface="华文中宋" charset="-122"/>
              </a:rPr>
              <a:t>升级</a:t>
            </a:r>
            <a:r>
              <a:rPr lang="zh-CN" altLang="en-US" sz="3600" b="1" spc="100" dirty="0" smtClean="0">
                <a:latin typeface="华文中宋" charset="-122"/>
                <a:ea typeface="华文中宋" charset="-122"/>
              </a:rPr>
              <a:t>新政策</a:t>
            </a:r>
            <a:endParaRPr lang="zh-CN" altLang="en-US" sz="3600" b="1" spc="100" dirty="0">
              <a:latin typeface="华文中宋" charset="-122"/>
              <a:ea typeface="华文中宋" charset="-122"/>
            </a:endParaRPr>
          </a:p>
        </p:txBody>
      </p:sp>
      <p:grpSp>
        <p:nvGrpSpPr>
          <p:cNvPr id="2" name="Group 4">
            <a:extLst>
              <a:ext uri="{FF2B5EF4-FFF2-40B4-BE49-F238E27FC236}">
                <a16:creationId xmlns:a16="http://schemas.microsoft.com/office/drawing/2014/main" xmlns=""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xmlns=""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xmlns=""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xmlns=""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4" name="Group 4">
            <a:extLst>
              <a:ext uri="{FF2B5EF4-FFF2-40B4-BE49-F238E27FC236}">
                <a16:creationId xmlns:a16="http://schemas.microsoft.com/office/drawing/2014/main" xmlns=""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xmlns=""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xmlns=""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xmlns=""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组合 25"/>
          <p:cNvGrpSpPr/>
          <p:nvPr/>
        </p:nvGrpSpPr>
        <p:grpSpPr>
          <a:xfrm>
            <a:off x="2735897" y="1561442"/>
            <a:ext cx="3712817" cy="447716"/>
            <a:chOff x="6111487" y="1721560"/>
            <a:chExt cx="2826257" cy="447716"/>
          </a:xfrm>
        </p:grpSpPr>
        <p:sp>
          <p:nvSpPr>
            <p:cNvPr id="1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a:extLst>
                <a:ext uri="{FF2B5EF4-FFF2-40B4-BE49-F238E27FC236}">
                  <a16:creationId xmlns:a16="http://schemas.microsoft.com/office/drawing/2014/main" xmlns="" id="{4CCAB53B-984A-40BB-8541-592FEB4E45E4}"/>
                </a:ext>
              </a:extLst>
            </p:cNvPr>
            <p:cNvSpPr txBox="1"/>
            <p:nvPr/>
          </p:nvSpPr>
          <p:spPr>
            <a:xfrm>
              <a:off x="6229399" y="1790855"/>
              <a:ext cx="2708345"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监督管理</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sp>
        <p:nvSpPr>
          <p:cNvPr id="26" name="文本框 24"/>
          <p:cNvSpPr txBox="1"/>
          <p:nvPr/>
        </p:nvSpPr>
        <p:spPr>
          <a:xfrm>
            <a:off x="307649" y="2555031"/>
            <a:ext cx="1677773" cy="1631216"/>
          </a:xfrm>
          <a:prstGeom prst="rect">
            <a:avLst/>
          </a:prstGeom>
          <a:noFill/>
        </p:spPr>
        <p:txBody>
          <a:bodyPr wrap="square">
            <a:spAutoFit/>
          </a:bodyPr>
          <a:lstStyle/>
          <a:p>
            <a:pPr algn="r" fontAlgn="auto">
              <a:spcBef>
                <a:spcPts val="0"/>
              </a:spcBef>
              <a:spcAft>
                <a:spcPts val="0"/>
              </a:spcAft>
              <a:defRPr/>
            </a:pPr>
            <a:r>
              <a:rPr lang="en-US" altLang="zh-CN" sz="10000" b="1" dirty="0" smtClean="0">
                <a:solidFill>
                  <a:srgbClr val="D7271E"/>
                </a:solidFill>
                <a:latin typeface="Impact" panose="020B0806030902050204" pitchFamily="34" charset="0"/>
                <a:ea typeface="微软雅黑" panose="020B0503020204020204" pitchFamily="34" charset="-122"/>
              </a:rPr>
              <a:t>03</a:t>
            </a:r>
            <a:endParaRPr lang="zh-CN" altLang="en-US" sz="10000" b="1" dirty="0">
              <a:solidFill>
                <a:srgbClr val="D7271E"/>
              </a:solidFill>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55767" y="276839"/>
            <a:ext cx="1743075" cy="1190625"/>
          </a:xfrm>
          <a:prstGeom prst="rect">
            <a:avLst/>
          </a:prstGeom>
        </p:spPr>
      </p:pic>
      <p:sp>
        <p:nvSpPr>
          <p:cNvPr id="29" name="PA_chenying0907 19"/>
          <p:cNvSpPr/>
          <p:nvPr>
            <p:custDataLst>
              <p:tags r:id="rId1"/>
            </p:custDataLst>
          </p:nvPr>
        </p:nvSpPr>
        <p:spPr>
          <a:xfrm>
            <a:off x="2700471" y="2597922"/>
            <a:ext cx="8998722" cy="2941819"/>
          </a:xfrm>
          <a:prstGeom prst="rect">
            <a:avLst/>
          </a:prstGeom>
        </p:spPr>
        <p:txBody>
          <a:bodyPr wrap="square" lIns="68568" tIns="34284" rIns="68568" bIns="34284">
            <a:spAutoFit/>
          </a:bodyPr>
          <a:lstStyle/>
          <a:p>
            <a:pPr>
              <a:lnSpc>
                <a:spcPts val="2800"/>
              </a:lnSpc>
            </a:pPr>
            <a:r>
              <a:rPr lang="zh-CN" altLang="en-US" sz="1500" dirty="0" smtClean="0">
                <a:latin typeface="宋体" pitchFamily="2" charset="-122"/>
                <a:ea typeface="宋体" pitchFamily="2" charset="-122"/>
              </a:rPr>
              <a:t>（一）以告知承诺方式取得资质许可的建筑业企业，在核查未完成前，</a:t>
            </a:r>
            <a:r>
              <a:rPr lang="zh-CN" altLang="en-US" sz="1500" dirty="0" smtClean="0">
                <a:solidFill>
                  <a:srgbClr val="C00000"/>
                </a:solidFill>
                <a:latin typeface="宋体" pitchFamily="2" charset="-122"/>
                <a:ea typeface="宋体" pitchFamily="2" charset="-122"/>
              </a:rPr>
              <a:t>不得申请跨市、省变更</a:t>
            </a:r>
            <a:r>
              <a:rPr lang="zh-CN" altLang="en-US" sz="1500" dirty="0" smtClean="0">
                <a:latin typeface="宋体" pitchFamily="2" charset="-122"/>
                <a:ea typeface="宋体" pitchFamily="2" charset="-122"/>
              </a:rPr>
              <a:t>。 </a:t>
            </a:r>
          </a:p>
          <a:p>
            <a:pPr>
              <a:lnSpc>
                <a:spcPts val="2800"/>
              </a:lnSpc>
            </a:pPr>
            <a:r>
              <a:rPr lang="zh-CN" altLang="en-US" sz="1500" dirty="0" smtClean="0">
                <a:latin typeface="宋体" pitchFamily="2" charset="-122"/>
                <a:ea typeface="宋体" pitchFamily="2" charset="-122"/>
              </a:rPr>
              <a:t>（二）在业绩核查完成之前，对采用告知承诺方式取得资质的申报企业，如发生重组、合并、分立等情况涉及资质办理的，不适用</a:t>
            </a:r>
            <a:r>
              <a:rPr lang="en-US" altLang="zh-CN" sz="1500" dirty="0" smtClean="0">
                <a:latin typeface="宋体" pitchFamily="2" charset="-122"/>
                <a:ea typeface="宋体" pitchFamily="2" charset="-122"/>
              </a:rPr>
              <a:t>《</a:t>
            </a:r>
            <a:r>
              <a:rPr lang="zh-CN" altLang="en-US" sz="1500" dirty="0" smtClean="0">
                <a:latin typeface="宋体" pitchFamily="2" charset="-122"/>
                <a:ea typeface="宋体" pitchFamily="2" charset="-122"/>
              </a:rPr>
              <a:t>住房和城乡建设部关于建设工程企业发生重组、合并、分立等情况资质核定有关问题的通知</a:t>
            </a:r>
            <a:r>
              <a:rPr lang="en-US" altLang="zh-CN" sz="1500" dirty="0" smtClean="0">
                <a:latin typeface="宋体" pitchFamily="2" charset="-122"/>
                <a:ea typeface="宋体" pitchFamily="2" charset="-122"/>
              </a:rPr>
              <a:t>》</a:t>
            </a:r>
            <a:r>
              <a:rPr lang="zh-CN" altLang="en-US" sz="1500" dirty="0" smtClean="0">
                <a:latin typeface="宋体" pitchFamily="2" charset="-122"/>
                <a:ea typeface="宋体" pitchFamily="2" charset="-122"/>
              </a:rPr>
              <a:t>（建市</a:t>
            </a:r>
            <a:r>
              <a:rPr lang="en-US" altLang="zh-CN" sz="1500" dirty="0" smtClean="0">
                <a:latin typeface="宋体" pitchFamily="2" charset="-122"/>
                <a:ea typeface="宋体" pitchFamily="2" charset="-122"/>
              </a:rPr>
              <a:t>〔2014〕79</a:t>
            </a:r>
            <a:r>
              <a:rPr lang="zh-CN" altLang="en-US" sz="1500" dirty="0" smtClean="0">
                <a:latin typeface="宋体" pitchFamily="2" charset="-122"/>
                <a:ea typeface="宋体" pitchFamily="2" charset="-122"/>
              </a:rPr>
              <a:t>号）第一款的规定，按照企业资质重新核定有关要求办理。 </a:t>
            </a:r>
          </a:p>
          <a:p>
            <a:pPr>
              <a:lnSpc>
                <a:spcPts val="2800"/>
              </a:lnSpc>
            </a:pPr>
            <a:r>
              <a:rPr lang="zh-CN" altLang="en-US" sz="1500" dirty="0" smtClean="0">
                <a:latin typeface="宋体" pitchFamily="2" charset="-122"/>
                <a:ea typeface="宋体" pitchFamily="2" charset="-122"/>
              </a:rPr>
              <a:t>（三）审批事中事后监管中发现申报企业承诺内容与实际情况不相符的，我厅将</a:t>
            </a:r>
            <a:r>
              <a:rPr lang="zh-CN" altLang="en-US" sz="1500" dirty="0" smtClean="0">
                <a:solidFill>
                  <a:srgbClr val="C00000"/>
                </a:solidFill>
                <a:latin typeface="宋体" pitchFamily="2" charset="-122"/>
                <a:ea typeface="宋体" pitchFamily="2" charset="-122"/>
              </a:rPr>
              <a:t>依法撤销其相应资质，并列入建筑市场“黑名单”</a:t>
            </a:r>
            <a:r>
              <a:rPr lang="zh-CN" altLang="en-US" sz="1500" dirty="0" smtClean="0">
                <a:latin typeface="宋体" pitchFamily="2" charset="-122"/>
                <a:ea typeface="宋体" pitchFamily="2" charset="-122"/>
              </a:rPr>
              <a:t>。 </a:t>
            </a:r>
          </a:p>
          <a:p>
            <a:pPr>
              <a:lnSpc>
                <a:spcPts val="2800"/>
              </a:lnSpc>
            </a:pPr>
            <a:r>
              <a:rPr lang="zh-CN" altLang="en-US" sz="1500" dirty="0" smtClean="0">
                <a:latin typeface="宋体" pitchFamily="2" charset="-122"/>
                <a:ea typeface="宋体" pitchFamily="2" charset="-122"/>
              </a:rPr>
              <a:t>（四）各市州住建部门应健全和完善相关信息数据、档案，确保相关信息完整、准确，以便正常开展企业相关指标核对工作。 </a:t>
            </a:r>
            <a:endParaRPr lang="zh-CN" altLang="en-US" sz="1500" dirty="0">
              <a:latin typeface="宋体" pitchFamily="2" charset="-122"/>
              <a:ea typeface="宋体" pitchFamily="2" charset="-122"/>
            </a:endParaRPr>
          </a:p>
        </p:txBody>
      </p:sp>
      <p:sp>
        <p:nvSpPr>
          <p:cNvPr id="17" name="矩形 16"/>
          <p:cNvSpPr/>
          <p:nvPr/>
        </p:nvSpPr>
        <p:spPr bwMode="auto">
          <a:xfrm>
            <a:off x="441363" y="4136165"/>
            <a:ext cx="1840364" cy="572881"/>
          </a:xfrm>
          <a:prstGeom prst="rect">
            <a:avLst/>
          </a:prstGeom>
          <a:solidFill>
            <a:schemeClr val="bg1">
              <a:lumMod val="85000"/>
            </a:schemeClr>
          </a:solidFill>
          <a:ln w="9525" algn="ctr">
            <a:noFill/>
            <a:miter lim="800000"/>
          </a:ln>
          <a:effectLst/>
        </p:spPr>
        <p:txBody>
          <a:bodyPr wrap="none" anchor="ctr"/>
          <a:lstStyle/>
          <a:p>
            <a:pPr algn="ctr">
              <a:defRPr/>
            </a:pPr>
            <a:r>
              <a:rPr lang="zh-CN" altLang="en-US" sz="2500" b="1" noProof="1" smtClean="0">
                <a:solidFill>
                  <a:srgbClr val="DC08C8"/>
                </a:solidFill>
                <a:latin typeface="微软雅黑" pitchFamily="34" charset="-122"/>
                <a:ea typeface="微软雅黑" pitchFamily="34" charset="-122"/>
                <a:sym typeface="Arial Unicode MS" pitchFamily="34" charset="-122"/>
              </a:rPr>
              <a:t>省批资质</a:t>
            </a:r>
            <a:endParaRPr lang="zh-CN" altLang="en-US" sz="2500" b="1" noProof="1">
              <a:solidFill>
                <a:srgbClr val="DC08C8"/>
              </a:solidFill>
              <a:latin typeface="微软雅黑" pitchFamily="34" charset="-122"/>
              <a:ea typeface="微软雅黑" pitchFamily="34" charset="-122"/>
              <a:sym typeface="Arial Unicode MS" pitchFamily="34" charset="-122"/>
            </a:endParaRPr>
          </a:p>
        </p:txBody>
      </p:sp>
      <p:sp>
        <p:nvSpPr>
          <p:cNvPr id="19" name="灯片编号占位符 18"/>
          <p:cNvSpPr>
            <a:spLocks noGrp="1"/>
          </p:cNvSpPr>
          <p:nvPr>
            <p:ph type="sldNum" sz="quarter" idx="12"/>
          </p:nvPr>
        </p:nvSpPr>
        <p:spPr/>
        <p:txBody>
          <a:bodyPr/>
          <a:lstStyle/>
          <a:p>
            <a:fld id="{5A7F82A7-7975-47A0-8895-0BD20C0EC306}" type="slidenum">
              <a:rPr lang="zh-CN" altLang="en-US" smtClean="0"/>
              <a:pPr/>
              <a:t>13</a:t>
            </a:fld>
            <a:endParaRPr lang="zh-CN" altLang="en-US"/>
          </a:p>
        </p:txBody>
      </p:sp>
    </p:spTree>
    <p:extLst>
      <p:ext uri="{BB962C8B-B14F-4D97-AF65-F5344CB8AC3E}">
        <p14:creationId xmlns:p14="http://schemas.microsoft.com/office/powerpoint/2010/main" xmlns=""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4*#ppt_w"/>
                                          </p:val>
                                        </p:tav>
                                        <p:tav tm="100000">
                                          <p:val>
                                            <p:strVal val="#ppt_w"/>
                                          </p:val>
                                        </p:tav>
                                      </p:tavLst>
                                    </p:anim>
                                    <p:anim calcmode="lin" valueType="num">
                                      <p:cBhvr>
                                        <p:cTn id="13"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EF2EC5-EE7F-4874-BF62-4A5449E0A99B}"/>
              </a:ext>
            </a:extLst>
          </p:cNvPr>
          <p:cNvSpPr/>
          <p:nvPr/>
        </p:nvSpPr>
        <p:spPr>
          <a:xfrm>
            <a:off x="3246595" y="355854"/>
            <a:ext cx="5723234" cy="783676"/>
          </a:xfrm>
          <a:prstGeom prst="rect">
            <a:avLst/>
          </a:prstGeom>
          <a:noFill/>
        </p:spPr>
        <p:txBody>
          <a:bodyPr wrap="square" rtlCol="0">
            <a:spAutoFit/>
          </a:bodyPr>
          <a:lstStyle/>
          <a:p>
            <a:pPr algn="ctr">
              <a:lnSpc>
                <a:spcPct val="140000"/>
              </a:lnSpc>
            </a:pPr>
            <a:r>
              <a:rPr lang="zh-CN" altLang="en-US" sz="3600" b="1" spc="100" dirty="0" smtClean="0">
                <a:latin typeface="华文中宋" charset="-122"/>
                <a:ea typeface="华文中宋" charset="-122"/>
              </a:rPr>
              <a:t>资质证书实行</a:t>
            </a:r>
            <a:r>
              <a:rPr lang="zh-CN" altLang="en-US" sz="3600" b="1" spc="100" dirty="0" smtClean="0">
                <a:solidFill>
                  <a:srgbClr val="C00000"/>
                </a:solidFill>
                <a:latin typeface="华文中宋" charset="-122"/>
                <a:ea typeface="华文中宋" charset="-122"/>
              </a:rPr>
              <a:t>电子化</a:t>
            </a:r>
            <a:r>
              <a:rPr lang="zh-CN" altLang="en-US" sz="3600" b="1" spc="100" dirty="0" smtClean="0">
                <a:latin typeface="华文中宋" charset="-122"/>
                <a:ea typeface="华文中宋" charset="-122"/>
              </a:rPr>
              <a:t>管理</a:t>
            </a:r>
            <a:endParaRPr lang="zh-CN" altLang="en-US" sz="3600" b="1" spc="100" dirty="0">
              <a:latin typeface="华文中宋" charset="-122"/>
              <a:ea typeface="华文中宋" charset="-122"/>
            </a:endParaRPr>
          </a:p>
        </p:txBody>
      </p:sp>
      <p:grpSp>
        <p:nvGrpSpPr>
          <p:cNvPr id="2" name="Group 4">
            <a:extLst>
              <a:ext uri="{FF2B5EF4-FFF2-40B4-BE49-F238E27FC236}">
                <a16:creationId xmlns:a16="http://schemas.microsoft.com/office/drawing/2014/main" xmlns=""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xmlns=""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xmlns=""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xmlns=""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4" name="Group 4">
            <a:extLst>
              <a:ext uri="{FF2B5EF4-FFF2-40B4-BE49-F238E27FC236}">
                <a16:creationId xmlns:a16="http://schemas.microsoft.com/office/drawing/2014/main" xmlns=""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xmlns=""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xmlns=""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xmlns=""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组合 25"/>
          <p:cNvGrpSpPr/>
          <p:nvPr/>
        </p:nvGrpSpPr>
        <p:grpSpPr>
          <a:xfrm>
            <a:off x="2658987" y="1578535"/>
            <a:ext cx="7185769" cy="828001"/>
            <a:chOff x="6111487" y="1721560"/>
            <a:chExt cx="4656775" cy="828001"/>
          </a:xfrm>
        </p:grpSpPr>
        <p:sp>
          <p:nvSpPr>
            <p:cNvPr id="13" name="Rectangle 2"/>
            <p:cNvSpPr>
              <a:spLocks noChangeArrowheads="1"/>
            </p:cNvSpPr>
            <p:nvPr/>
          </p:nvSpPr>
          <p:spPr bwMode="auto">
            <a:xfrm>
              <a:off x="6111487" y="2274870"/>
              <a:ext cx="4656775" cy="274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30000"/>
                </a:lnSpc>
              </a:pPr>
              <a:r>
                <a:rPr lang="zh-CN" altLang="en-US" sz="1600" dirty="0" smtClean="0">
                  <a:latin typeface="宋体" pitchFamily="2" charset="-122"/>
                  <a:ea typeface="宋体" pitchFamily="2" charset="-122"/>
                </a:rPr>
                <a:t>自</a:t>
              </a:r>
              <a:r>
                <a:rPr lang="en-US" altLang="zh-CN" sz="1600" dirty="0" smtClean="0">
                  <a:latin typeface="宋体" pitchFamily="2" charset="-122"/>
                  <a:ea typeface="宋体" pitchFamily="2" charset="-122"/>
                </a:rPr>
                <a:t>2020</a:t>
              </a:r>
              <a:r>
                <a:rPr lang="zh-CN" altLang="en-US" sz="1600" dirty="0" smtClean="0">
                  <a:latin typeface="宋体" pitchFamily="2" charset="-122"/>
                  <a:ea typeface="宋体" pitchFamily="2" charset="-122"/>
                </a:rPr>
                <a:t>年</a:t>
              </a:r>
              <a:r>
                <a:rPr lang="en-US" altLang="zh-CN" sz="1600" dirty="0" smtClean="0">
                  <a:latin typeface="宋体" pitchFamily="2" charset="-122"/>
                  <a:ea typeface="宋体" pitchFamily="2" charset="-122"/>
                </a:rPr>
                <a:t>6</a:t>
              </a:r>
              <a:r>
                <a:rPr lang="zh-CN" altLang="en-US" sz="1600" dirty="0" smtClean="0">
                  <a:latin typeface="宋体" pitchFamily="2" charset="-122"/>
                  <a:ea typeface="宋体" pitchFamily="2" charset="-122"/>
                </a:rPr>
                <a:t>月</a:t>
              </a:r>
              <a:r>
                <a:rPr lang="en-US" altLang="zh-CN" sz="1600" dirty="0" smtClean="0">
                  <a:latin typeface="宋体" pitchFamily="2" charset="-122"/>
                  <a:ea typeface="宋体" pitchFamily="2" charset="-122"/>
                </a:rPr>
                <a:t>1</a:t>
              </a:r>
              <a:r>
                <a:rPr lang="zh-CN" altLang="en-US" sz="1600" dirty="0" smtClean="0">
                  <a:latin typeface="宋体" pitchFamily="2" charset="-122"/>
                  <a:ea typeface="宋体" pitchFamily="2" charset="-122"/>
                </a:rPr>
                <a:t>日起，对省住建厅审批的企业资质（证书）实行电子证书。</a:t>
              </a:r>
              <a:endParaRPr lang="en-GB" altLang="zh-CN" sz="1600" b="1" dirty="0" smtClean="0">
                <a:solidFill>
                  <a:srgbClr val="FF0000"/>
                </a:solidFill>
                <a:latin typeface="宋体" pitchFamily="2" charset="-122"/>
                <a:ea typeface="宋体" pitchFamily="2" charset="-122"/>
                <a:sym typeface="+mn-lt"/>
              </a:endParaRPr>
            </a:p>
          </p:txBody>
        </p:sp>
        <p:sp>
          <p:nvSpPr>
            <p:cNvPr id="1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a:extLst>
                <a:ext uri="{FF2B5EF4-FFF2-40B4-BE49-F238E27FC236}">
                  <a16:creationId xmlns:a16="http://schemas.microsoft.com/office/drawing/2014/main" xmlns="" id="{4CCAB53B-984A-40BB-8541-592FEB4E45E4}"/>
                </a:ext>
              </a:extLst>
            </p:cNvPr>
            <p:cNvSpPr txBox="1"/>
            <p:nvPr/>
          </p:nvSpPr>
          <p:spPr>
            <a:xfrm>
              <a:off x="6229399" y="1790855"/>
              <a:ext cx="2708345"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实施时间</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grpSp>
        <p:nvGrpSpPr>
          <p:cNvPr id="12" name="组合 27"/>
          <p:cNvGrpSpPr/>
          <p:nvPr/>
        </p:nvGrpSpPr>
        <p:grpSpPr>
          <a:xfrm>
            <a:off x="2607713" y="2820439"/>
            <a:ext cx="8912018" cy="3601968"/>
            <a:chOff x="6057188" y="3344587"/>
            <a:chExt cx="4656775" cy="3601968"/>
          </a:xfrm>
        </p:grpSpPr>
        <p:sp>
          <p:nvSpPr>
            <p:cNvPr id="23" name="Rectangle 2"/>
            <p:cNvSpPr>
              <a:spLocks noChangeArrowheads="1"/>
            </p:cNvSpPr>
            <p:nvPr/>
          </p:nvSpPr>
          <p:spPr bwMode="auto">
            <a:xfrm>
              <a:off x="6057188" y="3991900"/>
              <a:ext cx="4656775" cy="2954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zh-CN" altLang="en-US" sz="1600" dirty="0" smtClean="0">
                  <a:latin typeface="宋体" pitchFamily="2" charset="-122"/>
                  <a:ea typeface="宋体" pitchFamily="2" charset="-122"/>
                </a:rPr>
                <a:t>省住建厅审批的下列企业资质（证书）实行电子证书：</a:t>
              </a:r>
            </a:p>
            <a:p>
              <a:r>
                <a:rPr lang="zh-CN" altLang="en-US" sz="1600" dirty="0" smtClean="0">
                  <a:latin typeface="宋体" pitchFamily="2" charset="-122"/>
                  <a:ea typeface="宋体" pitchFamily="2" charset="-122"/>
                </a:rPr>
                <a:t>（一）房地产开发企业资质证书</a:t>
              </a:r>
            </a:p>
            <a:p>
              <a:r>
                <a:rPr lang="zh-CN" altLang="en-US" sz="1600" dirty="0" smtClean="0">
                  <a:latin typeface="宋体" pitchFamily="2" charset="-122"/>
                  <a:ea typeface="宋体" pitchFamily="2" charset="-122"/>
                </a:rPr>
                <a:t>（二）安全生产许可证</a:t>
              </a:r>
            </a:p>
            <a:p>
              <a:r>
                <a:rPr lang="zh-CN" altLang="en-US" sz="1600" dirty="0" smtClean="0">
                  <a:latin typeface="宋体" pitchFamily="2" charset="-122"/>
                  <a:ea typeface="宋体" pitchFamily="2" charset="-122"/>
                </a:rPr>
                <a:t>（三）建筑业企业资质证书</a:t>
              </a:r>
            </a:p>
            <a:p>
              <a:r>
                <a:rPr lang="zh-CN" altLang="en-US" sz="1600" dirty="0" smtClean="0">
                  <a:latin typeface="宋体" pitchFamily="2" charset="-122"/>
                  <a:ea typeface="宋体" pitchFamily="2" charset="-122"/>
                </a:rPr>
                <a:t>（四）工程监理企业资质证书</a:t>
              </a:r>
            </a:p>
            <a:p>
              <a:r>
                <a:rPr lang="zh-CN" altLang="en-US" sz="1600" dirty="0" smtClean="0">
                  <a:latin typeface="宋体" pitchFamily="2" charset="-122"/>
                  <a:ea typeface="宋体" pitchFamily="2" charset="-122"/>
                </a:rPr>
                <a:t>（五）建筑工程质量检测机构资质证书</a:t>
              </a:r>
            </a:p>
            <a:p>
              <a:r>
                <a:rPr lang="zh-CN" altLang="en-US" sz="1600" dirty="0" smtClean="0">
                  <a:latin typeface="宋体" pitchFamily="2" charset="-122"/>
                  <a:ea typeface="宋体" pitchFamily="2" charset="-122"/>
                </a:rPr>
                <a:t>（六）工程勘察企业资质证书</a:t>
              </a:r>
            </a:p>
            <a:p>
              <a:r>
                <a:rPr lang="zh-CN" altLang="en-US" sz="1600" dirty="0" smtClean="0">
                  <a:latin typeface="宋体" pitchFamily="2" charset="-122"/>
                  <a:ea typeface="宋体" pitchFamily="2" charset="-122"/>
                </a:rPr>
                <a:t>（七）工程设计企业资质证书</a:t>
              </a:r>
            </a:p>
            <a:p>
              <a:r>
                <a:rPr lang="zh-CN" altLang="en-US" sz="1600" dirty="0" smtClean="0">
                  <a:latin typeface="宋体" pitchFamily="2" charset="-122"/>
                  <a:ea typeface="宋体" pitchFamily="2" charset="-122"/>
                </a:rPr>
                <a:t>（八）工程造价咨询企业资质证书</a:t>
              </a:r>
            </a:p>
            <a:p>
              <a:r>
                <a:rPr lang="zh-CN" altLang="en-US" sz="1600" dirty="0" smtClean="0">
                  <a:latin typeface="宋体" pitchFamily="2" charset="-122"/>
                  <a:ea typeface="宋体" pitchFamily="2" charset="-122"/>
                </a:rPr>
                <a:t>（九）房地产估价机构备案证书</a:t>
              </a:r>
            </a:p>
            <a:p>
              <a:r>
                <a:rPr lang="zh-CN" altLang="en-US" sz="1600" dirty="0" smtClean="0">
                  <a:latin typeface="宋体" pitchFamily="2" charset="-122"/>
                  <a:ea typeface="宋体" pitchFamily="2" charset="-122"/>
                </a:rPr>
                <a:t>（十）施工图设计文件审查机构认定书</a:t>
              </a:r>
            </a:p>
            <a:p>
              <a:r>
                <a:rPr lang="zh-CN" altLang="en-US" sz="1600" dirty="0" smtClean="0">
                  <a:solidFill>
                    <a:srgbClr val="C00000"/>
                  </a:solidFill>
                  <a:latin typeface="宋体" pitchFamily="2" charset="-122"/>
                  <a:ea typeface="宋体" pitchFamily="2" charset="-122"/>
                </a:rPr>
                <a:t>市、州、直管市和林区审批机关实施管理的建设类企业资质，要结合本地实际，适时推行电子证书</a:t>
              </a:r>
              <a:endParaRPr lang="zh-CN" altLang="en-US" sz="1600" dirty="0">
                <a:solidFill>
                  <a:srgbClr val="C00000"/>
                </a:solidFill>
                <a:latin typeface="宋体" pitchFamily="2" charset="-122"/>
                <a:ea typeface="宋体" pitchFamily="2" charset="-122"/>
              </a:endParaRPr>
            </a:p>
          </p:txBody>
        </p:sp>
        <p:sp>
          <p:nvSpPr>
            <p:cNvPr id="2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069528" y="3344587"/>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TextBox 59">
              <a:extLst>
                <a:ext uri="{FF2B5EF4-FFF2-40B4-BE49-F238E27FC236}">
                  <a16:creationId xmlns:a16="http://schemas.microsoft.com/office/drawing/2014/main" xmlns="" id="{4CCAB53B-984A-40BB-8541-592FEB4E45E4}"/>
                </a:ext>
              </a:extLst>
            </p:cNvPr>
            <p:cNvSpPr txBox="1"/>
            <p:nvPr/>
          </p:nvSpPr>
          <p:spPr>
            <a:xfrm>
              <a:off x="6213357" y="3422427"/>
              <a:ext cx="2798299"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实行范围</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sp>
        <p:nvSpPr>
          <p:cNvPr id="26" name="文本框 24"/>
          <p:cNvSpPr txBox="1"/>
          <p:nvPr/>
        </p:nvSpPr>
        <p:spPr>
          <a:xfrm>
            <a:off x="256374" y="2298656"/>
            <a:ext cx="1677773" cy="1631216"/>
          </a:xfrm>
          <a:prstGeom prst="rect">
            <a:avLst/>
          </a:prstGeom>
          <a:noFill/>
        </p:spPr>
        <p:txBody>
          <a:bodyPr wrap="square">
            <a:spAutoFit/>
          </a:bodyPr>
          <a:lstStyle/>
          <a:p>
            <a:pPr algn="r" fontAlgn="auto">
              <a:spcBef>
                <a:spcPts val="0"/>
              </a:spcBef>
              <a:spcAft>
                <a:spcPts val="0"/>
              </a:spcAft>
              <a:defRPr/>
            </a:pPr>
            <a:r>
              <a:rPr lang="en-US" altLang="zh-CN" sz="10000" b="1" dirty="0" smtClean="0">
                <a:solidFill>
                  <a:srgbClr val="D7271E"/>
                </a:solidFill>
                <a:latin typeface="Impact" panose="020B0806030902050204" pitchFamily="34" charset="0"/>
                <a:ea typeface="微软雅黑" panose="020B0503020204020204" pitchFamily="34" charset="-122"/>
              </a:rPr>
              <a:t>04</a:t>
            </a:r>
            <a:endParaRPr lang="zh-CN" altLang="en-US" sz="10000" b="1" dirty="0">
              <a:solidFill>
                <a:srgbClr val="D7271E"/>
              </a:solidFill>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55767" y="276839"/>
            <a:ext cx="1743075" cy="1190625"/>
          </a:xfrm>
          <a:prstGeom prst="rect">
            <a:avLst/>
          </a:prstGeom>
        </p:spPr>
      </p:pic>
      <p:sp>
        <p:nvSpPr>
          <p:cNvPr id="22" name="灯片编号占位符 21"/>
          <p:cNvSpPr>
            <a:spLocks noGrp="1"/>
          </p:cNvSpPr>
          <p:nvPr>
            <p:ph type="sldNum" sz="quarter" idx="12"/>
          </p:nvPr>
        </p:nvSpPr>
        <p:spPr/>
        <p:txBody>
          <a:bodyPr/>
          <a:lstStyle/>
          <a:p>
            <a:fld id="{5A7F82A7-7975-47A0-8895-0BD20C0EC306}" type="slidenum">
              <a:rPr lang="zh-CN" altLang="en-US" smtClean="0"/>
              <a:pPr/>
              <a:t>14</a:t>
            </a:fld>
            <a:endParaRPr lang="zh-CN" altLang="en-US"/>
          </a:p>
        </p:txBody>
      </p:sp>
    </p:spTree>
    <p:extLst>
      <p:ext uri="{BB962C8B-B14F-4D97-AF65-F5344CB8AC3E}">
        <p14:creationId xmlns:p14="http://schemas.microsoft.com/office/powerpoint/2010/main" xmlns=""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strVal val="4*#ppt_w"/>
                                          </p:val>
                                        </p:tav>
                                        <p:tav tm="100000">
                                          <p:val>
                                            <p:strVal val="#ppt_w"/>
                                          </p:val>
                                        </p:tav>
                                      </p:tavLst>
                                    </p:anim>
                                    <p:anim calcmode="lin" valueType="num">
                                      <p:cBhvr>
                                        <p:cTn id="18"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EF2EC5-EE7F-4874-BF62-4A5449E0A99B}"/>
              </a:ext>
            </a:extLst>
          </p:cNvPr>
          <p:cNvSpPr/>
          <p:nvPr/>
        </p:nvSpPr>
        <p:spPr>
          <a:xfrm>
            <a:off x="3246595" y="355854"/>
            <a:ext cx="5723234" cy="867930"/>
          </a:xfrm>
          <a:prstGeom prst="rect">
            <a:avLst/>
          </a:prstGeom>
          <a:noFill/>
        </p:spPr>
        <p:txBody>
          <a:bodyPr wrap="square" rtlCol="0">
            <a:spAutoFit/>
          </a:bodyPr>
          <a:lstStyle/>
          <a:p>
            <a:pPr algn="ctr">
              <a:lnSpc>
                <a:spcPct val="140000"/>
              </a:lnSpc>
            </a:pPr>
            <a:r>
              <a:rPr lang="zh-CN" altLang="en-US" sz="3600" b="1" spc="100" dirty="0" smtClean="0">
                <a:latin typeface="华文中宋" charset="-122"/>
                <a:ea typeface="华文中宋" charset="-122"/>
              </a:rPr>
              <a:t>资质证书实行</a:t>
            </a:r>
            <a:r>
              <a:rPr lang="zh-CN" altLang="en-US" sz="3600" b="1" spc="100" dirty="0" smtClean="0">
                <a:solidFill>
                  <a:srgbClr val="C00000"/>
                </a:solidFill>
                <a:latin typeface="华文中宋" charset="-122"/>
                <a:ea typeface="华文中宋" charset="-122"/>
              </a:rPr>
              <a:t>电子化</a:t>
            </a:r>
            <a:r>
              <a:rPr lang="zh-CN" altLang="en-US" sz="3600" b="1" spc="100" dirty="0" smtClean="0">
                <a:latin typeface="华文中宋" charset="-122"/>
                <a:ea typeface="华文中宋" charset="-122"/>
              </a:rPr>
              <a:t>管理</a:t>
            </a:r>
            <a:endParaRPr lang="zh-CN" altLang="en-US" sz="3600" b="1" spc="100" dirty="0">
              <a:latin typeface="华文中宋" charset="-122"/>
              <a:ea typeface="华文中宋" charset="-122"/>
            </a:endParaRPr>
          </a:p>
        </p:txBody>
      </p:sp>
      <p:grpSp>
        <p:nvGrpSpPr>
          <p:cNvPr id="2" name="Group 4">
            <a:extLst>
              <a:ext uri="{FF2B5EF4-FFF2-40B4-BE49-F238E27FC236}">
                <a16:creationId xmlns:a16="http://schemas.microsoft.com/office/drawing/2014/main" xmlns=""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xmlns=""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xmlns=""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xmlns=""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4" name="Group 4">
            <a:extLst>
              <a:ext uri="{FF2B5EF4-FFF2-40B4-BE49-F238E27FC236}">
                <a16:creationId xmlns:a16="http://schemas.microsoft.com/office/drawing/2014/main" xmlns=""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xmlns=""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xmlns=""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xmlns=""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组合 25"/>
          <p:cNvGrpSpPr/>
          <p:nvPr/>
        </p:nvGrpSpPr>
        <p:grpSpPr>
          <a:xfrm>
            <a:off x="3334103" y="1552896"/>
            <a:ext cx="3712817" cy="447716"/>
            <a:chOff x="6111487" y="1721560"/>
            <a:chExt cx="2826257" cy="447716"/>
          </a:xfrm>
        </p:grpSpPr>
        <p:sp>
          <p:nvSpPr>
            <p:cNvPr id="1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a:extLst>
                <a:ext uri="{FF2B5EF4-FFF2-40B4-BE49-F238E27FC236}">
                  <a16:creationId xmlns:a16="http://schemas.microsoft.com/office/drawing/2014/main" xmlns="" id="{4CCAB53B-984A-40BB-8541-592FEB4E45E4}"/>
                </a:ext>
              </a:extLst>
            </p:cNvPr>
            <p:cNvSpPr txBox="1"/>
            <p:nvPr/>
          </p:nvSpPr>
          <p:spPr>
            <a:xfrm>
              <a:off x="6229399" y="1790855"/>
              <a:ext cx="2708345"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种类用途及样式</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sp>
        <p:nvSpPr>
          <p:cNvPr id="26" name="文本框 24"/>
          <p:cNvSpPr txBox="1"/>
          <p:nvPr/>
        </p:nvSpPr>
        <p:spPr>
          <a:xfrm>
            <a:off x="307649" y="2555031"/>
            <a:ext cx="1677773" cy="1631216"/>
          </a:xfrm>
          <a:prstGeom prst="rect">
            <a:avLst/>
          </a:prstGeom>
          <a:noFill/>
        </p:spPr>
        <p:txBody>
          <a:bodyPr wrap="square">
            <a:spAutoFit/>
          </a:bodyPr>
          <a:lstStyle/>
          <a:p>
            <a:pPr algn="r" fontAlgn="auto">
              <a:spcBef>
                <a:spcPts val="0"/>
              </a:spcBef>
              <a:spcAft>
                <a:spcPts val="0"/>
              </a:spcAft>
              <a:defRPr/>
            </a:pPr>
            <a:r>
              <a:rPr lang="en-US" altLang="zh-CN" sz="10000" b="1" dirty="0" smtClean="0">
                <a:solidFill>
                  <a:srgbClr val="D7271E"/>
                </a:solidFill>
                <a:latin typeface="Impact" panose="020B0806030902050204" pitchFamily="34" charset="0"/>
                <a:ea typeface="微软雅黑" panose="020B0503020204020204" pitchFamily="34" charset="-122"/>
              </a:rPr>
              <a:t>04</a:t>
            </a:r>
            <a:endParaRPr lang="zh-CN" altLang="en-US" sz="10000" b="1" dirty="0">
              <a:solidFill>
                <a:srgbClr val="D7271E"/>
              </a:solidFill>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55767" y="276839"/>
            <a:ext cx="1743075" cy="1190625"/>
          </a:xfrm>
          <a:prstGeom prst="rect">
            <a:avLst/>
          </a:prstGeom>
        </p:spPr>
      </p:pic>
      <p:sp>
        <p:nvSpPr>
          <p:cNvPr id="29" name="PA_chenying0907 19"/>
          <p:cNvSpPr/>
          <p:nvPr>
            <p:custDataLst>
              <p:tags r:id="rId1"/>
            </p:custDataLst>
          </p:nvPr>
        </p:nvSpPr>
        <p:spPr>
          <a:xfrm>
            <a:off x="3273038" y="2290273"/>
            <a:ext cx="8015956" cy="1146456"/>
          </a:xfrm>
          <a:prstGeom prst="rect">
            <a:avLst/>
          </a:prstGeom>
        </p:spPr>
        <p:txBody>
          <a:bodyPr wrap="square" lIns="68568" tIns="34284" rIns="68568" bIns="34284">
            <a:spAutoFit/>
          </a:bodyPr>
          <a:lstStyle/>
          <a:p>
            <a:pPr>
              <a:lnSpc>
                <a:spcPts val="2800"/>
              </a:lnSpc>
            </a:pPr>
            <a:r>
              <a:rPr lang="zh-CN" altLang="en-US" sz="1500" dirty="0" smtClean="0">
                <a:latin typeface="宋体" pitchFamily="2" charset="-122"/>
                <a:ea typeface="宋体" pitchFamily="2" charset="-122"/>
              </a:rPr>
              <a:t>电子证书分为</a:t>
            </a:r>
            <a:r>
              <a:rPr lang="zh-CN" altLang="en-US" sz="2000" b="1" dirty="0" smtClean="0">
                <a:solidFill>
                  <a:srgbClr val="C00000"/>
                </a:solidFill>
                <a:latin typeface="宋体" pitchFamily="2" charset="-122"/>
                <a:ea typeface="宋体" pitchFamily="2" charset="-122"/>
              </a:rPr>
              <a:t>批准件</a:t>
            </a:r>
            <a:r>
              <a:rPr lang="zh-CN" altLang="en-US" sz="1500" dirty="0" smtClean="0">
                <a:latin typeface="宋体" pitchFamily="2" charset="-122"/>
                <a:ea typeface="宋体" pitchFamily="2" charset="-122"/>
              </a:rPr>
              <a:t>和</a:t>
            </a:r>
            <a:r>
              <a:rPr lang="zh-CN" altLang="en-US" sz="2000" b="1" dirty="0" smtClean="0">
                <a:solidFill>
                  <a:srgbClr val="C00000"/>
                </a:solidFill>
                <a:latin typeface="宋体" pitchFamily="2" charset="-122"/>
                <a:ea typeface="宋体" pitchFamily="2" charset="-122"/>
              </a:rPr>
              <a:t>使用件</a:t>
            </a:r>
            <a:r>
              <a:rPr lang="zh-CN" altLang="en-US" sz="1500" dirty="0" smtClean="0">
                <a:latin typeface="宋体" pitchFamily="2" charset="-122"/>
                <a:ea typeface="宋体" pitchFamily="2" charset="-122"/>
              </a:rPr>
              <a:t>两种。</a:t>
            </a:r>
            <a:endParaRPr lang="en-US" altLang="zh-CN" sz="1500" dirty="0" smtClean="0">
              <a:latin typeface="宋体" pitchFamily="2" charset="-122"/>
              <a:ea typeface="宋体" pitchFamily="2" charset="-122"/>
            </a:endParaRPr>
          </a:p>
          <a:p>
            <a:pPr>
              <a:lnSpc>
                <a:spcPts val="2800"/>
              </a:lnSpc>
            </a:pPr>
            <a:r>
              <a:rPr lang="en-US" altLang="zh-CN" sz="1500" dirty="0" smtClean="0">
                <a:latin typeface="宋体" pitchFamily="2" charset="-122"/>
                <a:ea typeface="宋体" pitchFamily="2" charset="-122"/>
              </a:rPr>
              <a:t>    </a:t>
            </a:r>
            <a:r>
              <a:rPr lang="zh-CN" altLang="en-US" sz="1500" dirty="0" smtClean="0">
                <a:latin typeface="宋体" pitchFamily="2" charset="-122"/>
                <a:ea typeface="宋体" pitchFamily="2" charset="-122"/>
              </a:rPr>
              <a:t>批准件适用于宣传、展示等非经营性活动；</a:t>
            </a:r>
            <a:endParaRPr lang="en-US" altLang="zh-CN" sz="1500" dirty="0" smtClean="0">
              <a:latin typeface="宋体" pitchFamily="2" charset="-122"/>
              <a:ea typeface="宋体" pitchFamily="2" charset="-122"/>
            </a:endParaRPr>
          </a:p>
          <a:p>
            <a:pPr>
              <a:lnSpc>
                <a:spcPts val="2800"/>
              </a:lnSpc>
            </a:pPr>
            <a:r>
              <a:rPr lang="en-US" altLang="zh-CN" sz="1500" dirty="0" smtClean="0">
                <a:latin typeface="宋体" pitchFamily="2" charset="-122"/>
                <a:ea typeface="宋体" pitchFamily="2" charset="-122"/>
              </a:rPr>
              <a:t>    </a:t>
            </a:r>
            <a:r>
              <a:rPr lang="zh-CN" altLang="en-US" sz="1500" dirty="0" smtClean="0">
                <a:latin typeface="宋体" pitchFamily="2" charset="-122"/>
                <a:ea typeface="宋体" pitchFamily="2" charset="-122"/>
              </a:rPr>
              <a:t>使用件适用于竞标、入围、资信证明或咨询服务等经营性活动。</a:t>
            </a:r>
          </a:p>
        </p:txBody>
      </p:sp>
      <p:pic>
        <p:nvPicPr>
          <p:cNvPr id="6145" name="Picture 1"/>
          <p:cNvPicPr>
            <a:picLocks noChangeAspect="1" noChangeArrowheads="1"/>
          </p:cNvPicPr>
          <p:nvPr/>
        </p:nvPicPr>
        <p:blipFill>
          <a:blip r:embed="rId5"/>
          <a:srcRect/>
          <a:stretch>
            <a:fillRect/>
          </a:stretch>
        </p:blipFill>
        <p:spPr bwMode="auto">
          <a:xfrm>
            <a:off x="7011303" y="3922520"/>
            <a:ext cx="3787480" cy="2704744"/>
          </a:xfrm>
          <a:prstGeom prst="rect">
            <a:avLst/>
          </a:prstGeom>
          <a:noFill/>
          <a:ln w="9525">
            <a:noFill/>
            <a:miter lim="800000"/>
            <a:headEnd/>
            <a:tailEnd/>
          </a:ln>
          <a:effectLst/>
        </p:spPr>
      </p:pic>
      <p:pic>
        <p:nvPicPr>
          <p:cNvPr id="6146" name="Picture 2" descr="C:\Users\Administrator\AppData\Roaming\Tencent\Users\51029813\QQ\WinTemp\RichOle\_F@W1UMEB_8E8`YZ$$PH2U5.png"/>
          <p:cNvPicPr>
            <a:picLocks noChangeAspect="1" noChangeArrowheads="1"/>
          </p:cNvPicPr>
          <p:nvPr/>
        </p:nvPicPr>
        <p:blipFill>
          <a:blip r:embed="rId6"/>
          <a:srcRect/>
          <a:stretch>
            <a:fillRect/>
          </a:stretch>
        </p:blipFill>
        <p:spPr bwMode="auto">
          <a:xfrm>
            <a:off x="3247401" y="4054866"/>
            <a:ext cx="3647541" cy="2615126"/>
          </a:xfrm>
          <a:prstGeom prst="rect">
            <a:avLst/>
          </a:prstGeom>
          <a:noFill/>
        </p:spPr>
      </p:pic>
      <p:sp>
        <p:nvSpPr>
          <p:cNvPr id="20" name="灯片编号占位符 19"/>
          <p:cNvSpPr>
            <a:spLocks noGrp="1"/>
          </p:cNvSpPr>
          <p:nvPr>
            <p:ph type="sldNum" sz="quarter" idx="12"/>
          </p:nvPr>
        </p:nvSpPr>
        <p:spPr/>
        <p:txBody>
          <a:bodyPr/>
          <a:lstStyle/>
          <a:p>
            <a:fld id="{5A7F82A7-7975-47A0-8895-0BD20C0EC306}" type="slidenum">
              <a:rPr lang="zh-CN" altLang="en-US" smtClean="0"/>
              <a:pPr/>
              <a:t>15</a:t>
            </a:fld>
            <a:endParaRPr lang="zh-CN" altLang="en-US"/>
          </a:p>
        </p:txBody>
      </p:sp>
    </p:spTree>
    <p:extLst>
      <p:ext uri="{BB962C8B-B14F-4D97-AF65-F5344CB8AC3E}">
        <p14:creationId xmlns:p14="http://schemas.microsoft.com/office/powerpoint/2010/main" xmlns=""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4*#ppt_w"/>
                                          </p:val>
                                        </p:tav>
                                        <p:tav tm="100000">
                                          <p:val>
                                            <p:strVal val="#ppt_w"/>
                                          </p:val>
                                        </p:tav>
                                      </p:tavLst>
                                    </p:anim>
                                    <p:anim calcmode="lin" valueType="num">
                                      <p:cBhvr>
                                        <p:cTn id="13"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EF2EC5-EE7F-4874-BF62-4A5449E0A99B}"/>
              </a:ext>
            </a:extLst>
          </p:cNvPr>
          <p:cNvSpPr/>
          <p:nvPr/>
        </p:nvSpPr>
        <p:spPr>
          <a:xfrm>
            <a:off x="3246595" y="355854"/>
            <a:ext cx="5723234" cy="867930"/>
          </a:xfrm>
          <a:prstGeom prst="rect">
            <a:avLst/>
          </a:prstGeom>
          <a:noFill/>
        </p:spPr>
        <p:txBody>
          <a:bodyPr wrap="square" rtlCol="0">
            <a:spAutoFit/>
          </a:bodyPr>
          <a:lstStyle/>
          <a:p>
            <a:pPr algn="ctr">
              <a:lnSpc>
                <a:spcPct val="140000"/>
              </a:lnSpc>
            </a:pPr>
            <a:r>
              <a:rPr lang="zh-CN" altLang="en-US" sz="3600" b="1" spc="100" dirty="0" smtClean="0">
                <a:latin typeface="华文中宋" charset="-122"/>
                <a:ea typeface="华文中宋" charset="-122"/>
              </a:rPr>
              <a:t>资质证书实行</a:t>
            </a:r>
            <a:r>
              <a:rPr lang="zh-CN" altLang="en-US" sz="3600" b="1" spc="100" dirty="0" smtClean="0">
                <a:solidFill>
                  <a:srgbClr val="C00000"/>
                </a:solidFill>
                <a:latin typeface="华文中宋" charset="-122"/>
                <a:ea typeface="华文中宋" charset="-122"/>
              </a:rPr>
              <a:t>电子化</a:t>
            </a:r>
            <a:r>
              <a:rPr lang="zh-CN" altLang="en-US" sz="3600" b="1" spc="100" dirty="0" smtClean="0">
                <a:latin typeface="华文中宋" charset="-122"/>
                <a:ea typeface="华文中宋" charset="-122"/>
              </a:rPr>
              <a:t>管理</a:t>
            </a:r>
            <a:endParaRPr lang="zh-CN" altLang="en-US" sz="3600" b="1" spc="100" dirty="0">
              <a:latin typeface="华文中宋" charset="-122"/>
              <a:ea typeface="华文中宋" charset="-122"/>
            </a:endParaRPr>
          </a:p>
        </p:txBody>
      </p:sp>
      <p:grpSp>
        <p:nvGrpSpPr>
          <p:cNvPr id="2" name="Group 4">
            <a:extLst>
              <a:ext uri="{FF2B5EF4-FFF2-40B4-BE49-F238E27FC236}">
                <a16:creationId xmlns:a16="http://schemas.microsoft.com/office/drawing/2014/main" xmlns=""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xmlns=""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xmlns=""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xmlns=""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4" name="Group 4">
            <a:extLst>
              <a:ext uri="{FF2B5EF4-FFF2-40B4-BE49-F238E27FC236}">
                <a16:creationId xmlns:a16="http://schemas.microsoft.com/office/drawing/2014/main" xmlns=""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xmlns=""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xmlns=""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xmlns=""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组合 25"/>
          <p:cNvGrpSpPr/>
          <p:nvPr/>
        </p:nvGrpSpPr>
        <p:grpSpPr>
          <a:xfrm>
            <a:off x="2214604" y="1552896"/>
            <a:ext cx="3712817" cy="447716"/>
            <a:chOff x="6111487" y="1721560"/>
            <a:chExt cx="2826257" cy="447716"/>
          </a:xfrm>
        </p:grpSpPr>
        <p:sp>
          <p:nvSpPr>
            <p:cNvPr id="1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a:extLst>
                <a:ext uri="{FF2B5EF4-FFF2-40B4-BE49-F238E27FC236}">
                  <a16:creationId xmlns:a16="http://schemas.microsoft.com/office/drawing/2014/main" xmlns="" id="{4CCAB53B-984A-40BB-8541-592FEB4E45E4}"/>
                </a:ext>
              </a:extLst>
            </p:cNvPr>
            <p:cNvSpPr txBox="1"/>
            <p:nvPr/>
          </p:nvSpPr>
          <p:spPr>
            <a:xfrm>
              <a:off x="6229399" y="1790855"/>
              <a:ext cx="2708345"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申领、使用和验证</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sp>
        <p:nvSpPr>
          <p:cNvPr id="26" name="文本框 24"/>
          <p:cNvSpPr txBox="1"/>
          <p:nvPr/>
        </p:nvSpPr>
        <p:spPr>
          <a:xfrm>
            <a:off x="170916" y="2896863"/>
            <a:ext cx="1677773" cy="1631216"/>
          </a:xfrm>
          <a:prstGeom prst="rect">
            <a:avLst/>
          </a:prstGeom>
          <a:noFill/>
        </p:spPr>
        <p:txBody>
          <a:bodyPr wrap="square">
            <a:spAutoFit/>
          </a:bodyPr>
          <a:lstStyle/>
          <a:p>
            <a:pPr algn="r" fontAlgn="auto">
              <a:spcBef>
                <a:spcPts val="0"/>
              </a:spcBef>
              <a:spcAft>
                <a:spcPts val="0"/>
              </a:spcAft>
              <a:defRPr/>
            </a:pPr>
            <a:r>
              <a:rPr lang="en-US" altLang="zh-CN" sz="10000" b="1" dirty="0" smtClean="0">
                <a:solidFill>
                  <a:srgbClr val="D7271E"/>
                </a:solidFill>
                <a:latin typeface="Impact" panose="020B0806030902050204" pitchFamily="34" charset="0"/>
                <a:ea typeface="微软雅黑" panose="020B0503020204020204" pitchFamily="34" charset="-122"/>
              </a:rPr>
              <a:t>04</a:t>
            </a:r>
            <a:endParaRPr lang="zh-CN" altLang="en-US" sz="10000" b="1" dirty="0">
              <a:solidFill>
                <a:srgbClr val="D7271E"/>
              </a:solidFill>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55767" y="276839"/>
            <a:ext cx="1743075" cy="1190625"/>
          </a:xfrm>
          <a:prstGeom prst="rect">
            <a:avLst/>
          </a:prstGeom>
        </p:spPr>
      </p:pic>
      <p:sp>
        <p:nvSpPr>
          <p:cNvPr id="29" name="PA_chenying0907 19"/>
          <p:cNvSpPr/>
          <p:nvPr>
            <p:custDataLst>
              <p:tags r:id="rId1"/>
            </p:custDataLst>
          </p:nvPr>
        </p:nvSpPr>
        <p:spPr>
          <a:xfrm>
            <a:off x="2170632" y="2538102"/>
            <a:ext cx="9195274" cy="3467989"/>
          </a:xfrm>
          <a:prstGeom prst="rect">
            <a:avLst/>
          </a:prstGeom>
        </p:spPr>
        <p:txBody>
          <a:bodyPr wrap="square" lIns="68568" tIns="34284" rIns="68568" bIns="34284">
            <a:spAutoFit/>
          </a:bodyPr>
          <a:lstStyle/>
          <a:p>
            <a:pPr>
              <a:lnSpc>
                <a:spcPts val="3000"/>
              </a:lnSpc>
            </a:pPr>
            <a:r>
              <a:rPr lang="zh-CN" altLang="en-US" sz="1600" dirty="0" smtClean="0">
                <a:latin typeface="宋体" pitchFamily="2" charset="-122"/>
                <a:ea typeface="宋体" pitchFamily="2" charset="-122"/>
              </a:rPr>
              <a:t>（一）</a:t>
            </a:r>
            <a:r>
              <a:rPr lang="zh-CN" altLang="en-US" sz="1500" dirty="0" smtClean="0">
                <a:latin typeface="宋体" pitchFamily="2" charset="-122"/>
                <a:ea typeface="宋体" pitchFamily="2" charset="-122"/>
              </a:rPr>
              <a:t>批准件的申领。</a:t>
            </a:r>
            <a:r>
              <a:rPr lang="en-US" altLang="zh-CN" sz="1500" dirty="0" smtClean="0">
                <a:latin typeface="宋体" pitchFamily="2" charset="-122"/>
                <a:ea typeface="宋体" pitchFamily="2" charset="-122"/>
              </a:rPr>
              <a:t>6</a:t>
            </a:r>
            <a:r>
              <a:rPr lang="zh-CN" altLang="en-US" sz="1500" dirty="0" smtClean="0">
                <a:latin typeface="宋体" pitchFamily="2" charset="-122"/>
                <a:ea typeface="宋体" pitchFamily="2" charset="-122"/>
              </a:rPr>
              <a:t>月</a:t>
            </a:r>
            <a:r>
              <a:rPr lang="en-US" altLang="zh-CN" sz="1500" dirty="0" smtClean="0">
                <a:latin typeface="宋体" pitchFamily="2" charset="-122"/>
                <a:ea typeface="宋体" pitchFamily="2" charset="-122"/>
              </a:rPr>
              <a:t>1</a:t>
            </a:r>
            <a:r>
              <a:rPr lang="zh-CN" altLang="en-US" sz="1500" dirty="0" smtClean="0">
                <a:latin typeface="宋体" pitchFamily="2" charset="-122"/>
                <a:ea typeface="宋体" pitchFamily="2" charset="-122"/>
              </a:rPr>
              <a:t>日起，实行电子证书范围的企业可直接进入省厅“行政审批信息平台”自行下载打印相应电子证书批准件。其中，</a:t>
            </a:r>
            <a:r>
              <a:rPr lang="en-US" altLang="zh-CN" sz="1500" dirty="0" smtClean="0">
                <a:latin typeface="宋体" pitchFamily="2" charset="-122"/>
                <a:ea typeface="宋体" pitchFamily="2" charset="-122"/>
              </a:rPr>
              <a:t>6</a:t>
            </a:r>
            <a:r>
              <a:rPr lang="zh-CN" altLang="en-US" sz="1500" dirty="0" smtClean="0">
                <a:latin typeface="宋体" pitchFamily="2" charset="-122"/>
                <a:ea typeface="宋体" pitchFamily="2" charset="-122"/>
              </a:rPr>
              <a:t>月</a:t>
            </a:r>
            <a:r>
              <a:rPr lang="en-US" altLang="zh-CN" sz="1500" dirty="0" smtClean="0">
                <a:latin typeface="宋体" pitchFamily="2" charset="-122"/>
                <a:ea typeface="宋体" pitchFamily="2" charset="-122"/>
              </a:rPr>
              <a:t>1</a:t>
            </a:r>
            <a:r>
              <a:rPr lang="zh-CN" altLang="en-US" sz="1500" dirty="0" smtClean="0">
                <a:latin typeface="宋体" pitchFamily="2" charset="-122"/>
                <a:ea typeface="宋体" pitchFamily="2" charset="-122"/>
              </a:rPr>
              <a:t>日前取得工程勘察、设计、监理资质的企业，需在省厅“行政审批信息平台”中提出申请，经核对确认所申请的证书信息后，生成电子证书批准件供下载打印。</a:t>
            </a:r>
          </a:p>
          <a:p>
            <a:pPr>
              <a:lnSpc>
                <a:spcPts val="3000"/>
              </a:lnSpc>
            </a:pPr>
            <a:r>
              <a:rPr lang="zh-CN" altLang="en-US" sz="1500" dirty="0" smtClean="0">
                <a:latin typeface="宋体" pitchFamily="2" charset="-122"/>
                <a:ea typeface="宋体" pitchFamily="2" charset="-122"/>
              </a:rPr>
              <a:t>（二）使用件的申领。已生成电子证书批准件的均可申领电子证书使用件。申领人进入省厅“行政审批信息平台”，按照提示在电子证书管理页面选择“使用用途”和“使用期限”后即可下载打印。</a:t>
            </a:r>
          </a:p>
          <a:p>
            <a:pPr>
              <a:lnSpc>
                <a:spcPts val="3000"/>
              </a:lnSpc>
            </a:pPr>
            <a:r>
              <a:rPr lang="zh-CN" altLang="en-US" sz="1500" dirty="0" smtClean="0">
                <a:latin typeface="宋体" pitchFamily="2" charset="-122"/>
                <a:ea typeface="宋体" pitchFamily="2" charset="-122"/>
              </a:rPr>
              <a:t>（三）使用。电子证书与省厅制发的纸质证书具有同等效力。企业、个人在进行招投标、承接工程项目等经营活动前，应主动出示电子证书使用件。如申领用途与实际用途不一致或超过使用期限的，使用件无效。</a:t>
            </a:r>
          </a:p>
          <a:p>
            <a:pPr>
              <a:lnSpc>
                <a:spcPts val="3000"/>
              </a:lnSpc>
            </a:pPr>
            <a:r>
              <a:rPr lang="zh-CN" altLang="en-US" sz="1500" dirty="0" smtClean="0">
                <a:latin typeface="宋体" pitchFamily="2" charset="-122"/>
                <a:ea typeface="宋体" pitchFamily="2" charset="-122"/>
              </a:rPr>
              <a:t>（四）验证。通过“鄂建通”微信小程序扫描电子证书上的二维码或在湖北省住房和城乡建设厅网站的信息查询栏目，可查看企业资质（证书）的状态和详细信息。</a:t>
            </a:r>
            <a:endParaRPr lang="zh-CN" altLang="en-US" sz="1500" dirty="0">
              <a:latin typeface="宋体" pitchFamily="2" charset="-122"/>
              <a:ea typeface="宋体" pitchFamily="2" charset="-122"/>
            </a:endParaRPr>
          </a:p>
        </p:txBody>
      </p:sp>
      <p:sp>
        <p:nvSpPr>
          <p:cNvPr id="18" name="灯片编号占位符 17"/>
          <p:cNvSpPr>
            <a:spLocks noGrp="1"/>
          </p:cNvSpPr>
          <p:nvPr>
            <p:ph type="sldNum" sz="quarter" idx="12"/>
          </p:nvPr>
        </p:nvSpPr>
        <p:spPr/>
        <p:txBody>
          <a:bodyPr/>
          <a:lstStyle/>
          <a:p>
            <a:fld id="{5A7F82A7-7975-47A0-8895-0BD20C0EC306}" type="slidenum">
              <a:rPr lang="zh-CN" altLang="en-US" smtClean="0"/>
              <a:pPr/>
              <a:t>16</a:t>
            </a:fld>
            <a:endParaRPr lang="zh-CN" altLang="en-US"/>
          </a:p>
        </p:txBody>
      </p:sp>
    </p:spTree>
    <p:extLst>
      <p:ext uri="{BB962C8B-B14F-4D97-AF65-F5344CB8AC3E}">
        <p14:creationId xmlns:p14="http://schemas.microsoft.com/office/powerpoint/2010/main" xmlns=""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4*#ppt_w"/>
                                          </p:val>
                                        </p:tav>
                                        <p:tav tm="100000">
                                          <p:val>
                                            <p:strVal val="#ppt_w"/>
                                          </p:val>
                                        </p:tav>
                                      </p:tavLst>
                                    </p:anim>
                                    <p:anim calcmode="lin" valueType="num">
                                      <p:cBhvr>
                                        <p:cTn id="13"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EF2EC5-EE7F-4874-BF62-4A5449E0A99B}"/>
              </a:ext>
            </a:extLst>
          </p:cNvPr>
          <p:cNvSpPr/>
          <p:nvPr/>
        </p:nvSpPr>
        <p:spPr>
          <a:xfrm>
            <a:off x="3246595" y="355854"/>
            <a:ext cx="5723234" cy="867930"/>
          </a:xfrm>
          <a:prstGeom prst="rect">
            <a:avLst/>
          </a:prstGeom>
          <a:noFill/>
        </p:spPr>
        <p:txBody>
          <a:bodyPr wrap="square" rtlCol="0">
            <a:spAutoFit/>
          </a:bodyPr>
          <a:lstStyle/>
          <a:p>
            <a:pPr algn="ctr">
              <a:lnSpc>
                <a:spcPct val="140000"/>
              </a:lnSpc>
            </a:pPr>
            <a:r>
              <a:rPr lang="zh-CN" altLang="en-US" sz="3600" b="1" spc="100" dirty="0" smtClean="0">
                <a:latin typeface="华文中宋" charset="-122"/>
                <a:ea typeface="华文中宋" charset="-122"/>
              </a:rPr>
              <a:t>资质证书实行</a:t>
            </a:r>
            <a:r>
              <a:rPr lang="zh-CN" altLang="en-US" sz="3600" b="1" spc="100" dirty="0" smtClean="0">
                <a:solidFill>
                  <a:srgbClr val="C00000"/>
                </a:solidFill>
                <a:latin typeface="华文中宋" charset="-122"/>
                <a:ea typeface="华文中宋" charset="-122"/>
              </a:rPr>
              <a:t>电子化</a:t>
            </a:r>
            <a:r>
              <a:rPr lang="zh-CN" altLang="en-US" sz="3600" b="1" spc="100" dirty="0" smtClean="0">
                <a:latin typeface="华文中宋" charset="-122"/>
                <a:ea typeface="华文中宋" charset="-122"/>
              </a:rPr>
              <a:t>管理</a:t>
            </a:r>
            <a:endParaRPr lang="zh-CN" altLang="en-US" sz="3600" b="1" spc="100" dirty="0">
              <a:latin typeface="华文中宋" charset="-122"/>
              <a:ea typeface="华文中宋" charset="-122"/>
            </a:endParaRPr>
          </a:p>
        </p:txBody>
      </p:sp>
      <p:grpSp>
        <p:nvGrpSpPr>
          <p:cNvPr id="2" name="Group 4">
            <a:extLst>
              <a:ext uri="{FF2B5EF4-FFF2-40B4-BE49-F238E27FC236}">
                <a16:creationId xmlns:a16="http://schemas.microsoft.com/office/drawing/2014/main" xmlns=""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xmlns=""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xmlns=""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xmlns=""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4" name="Group 4">
            <a:extLst>
              <a:ext uri="{FF2B5EF4-FFF2-40B4-BE49-F238E27FC236}">
                <a16:creationId xmlns:a16="http://schemas.microsoft.com/office/drawing/2014/main" xmlns=""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xmlns=""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xmlns=""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xmlns=""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组合 25"/>
          <p:cNvGrpSpPr/>
          <p:nvPr/>
        </p:nvGrpSpPr>
        <p:grpSpPr>
          <a:xfrm>
            <a:off x="3334103" y="1552896"/>
            <a:ext cx="3712817" cy="447716"/>
            <a:chOff x="6111487" y="1721560"/>
            <a:chExt cx="2826257" cy="447716"/>
          </a:xfrm>
        </p:grpSpPr>
        <p:sp>
          <p:nvSpPr>
            <p:cNvPr id="1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a:extLst>
                <a:ext uri="{FF2B5EF4-FFF2-40B4-BE49-F238E27FC236}">
                  <a16:creationId xmlns:a16="http://schemas.microsoft.com/office/drawing/2014/main" xmlns="" id="{4CCAB53B-984A-40BB-8541-592FEB4E45E4}"/>
                </a:ext>
              </a:extLst>
            </p:cNvPr>
            <p:cNvSpPr txBox="1"/>
            <p:nvPr/>
          </p:nvSpPr>
          <p:spPr>
            <a:xfrm>
              <a:off x="6229399" y="1790855"/>
              <a:ext cx="2708345"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其他事项</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sp>
        <p:nvSpPr>
          <p:cNvPr id="26" name="文本框 24"/>
          <p:cNvSpPr txBox="1"/>
          <p:nvPr/>
        </p:nvSpPr>
        <p:spPr>
          <a:xfrm>
            <a:off x="128187" y="2597760"/>
            <a:ext cx="1677773" cy="1631216"/>
          </a:xfrm>
          <a:prstGeom prst="rect">
            <a:avLst/>
          </a:prstGeom>
          <a:noFill/>
        </p:spPr>
        <p:txBody>
          <a:bodyPr wrap="square">
            <a:spAutoFit/>
          </a:bodyPr>
          <a:lstStyle/>
          <a:p>
            <a:pPr algn="r" fontAlgn="auto">
              <a:spcBef>
                <a:spcPts val="0"/>
              </a:spcBef>
              <a:spcAft>
                <a:spcPts val="0"/>
              </a:spcAft>
              <a:defRPr/>
            </a:pPr>
            <a:r>
              <a:rPr lang="en-US" altLang="zh-CN" sz="10000" b="1" dirty="0" smtClean="0">
                <a:solidFill>
                  <a:srgbClr val="D7271E"/>
                </a:solidFill>
                <a:latin typeface="Impact" panose="020B0806030902050204" pitchFamily="34" charset="0"/>
                <a:ea typeface="微软雅黑" panose="020B0503020204020204" pitchFamily="34" charset="-122"/>
              </a:rPr>
              <a:t>04</a:t>
            </a:r>
            <a:endParaRPr lang="zh-CN" altLang="en-US" sz="10000" b="1" dirty="0">
              <a:solidFill>
                <a:srgbClr val="D7271E"/>
              </a:solidFill>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55767" y="276839"/>
            <a:ext cx="1743075" cy="1190625"/>
          </a:xfrm>
          <a:prstGeom prst="rect">
            <a:avLst/>
          </a:prstGeom>
        </p:spPr>
      </p:pic>
      <p:sp>
        <p:nvSpPr>
          <p:cNvPr id="29" name="PA_chenying0907 19"/>
          <p:cNvSpPr/>
          <p:nvPr>
            <p:custDataLst>
              <p:tags r:id="rId1"/>
            </p:custDataLst>
          </p:nvPr>
        </p:nvSpPr>
        <p:spPr>
          <a:xfrm>
            <a:off x="2050991" y="2597922"/>
            <a:ext cx="9195274" cy="2313826"/>
          </a:xfrm>
          <a:prstGeom prst="rect">
            <a:avLst/>
          </a:prstGeom>
        </p:spPr>
        <p:txBody>
          <a:bodyPr wrap="square" lIns="68568" tIns="34284" rIns="68568" bIns="34284">
            <a:spAutoFit/>
          </a:bodyPr>
          <a:lstStyle/>
          <a:p>
            <a:pPr>
              <a:lnSpc>
                <a:spcPts val="3000"/>
              </a:lnSpc>
            </a:pPr>
            <a:r>
              <a:rPr lang="zh-CN" altLang="en-US" sz="1500" dirty="0" smtClean="0">
                <a:latin typeface="宋体" pitchFamily="2" charset="-122"/>
                <a:ea typeface="宋体" pitchFamily="2" charset="-122"/>
              </a:rPr>
              <a:t>（一）为进一步规范资质管理，解决国家和省建筑市场监管公共平台上部分企业资质有效期显示不一致等问题，在此次实行电子证书的同时，将我省工程勘察、设计、监理企业资质有效期的管理方式统一调整与住建部一致，同一本电子证书设一个有效期，有两个及以上资质的，有效期统一取其中最早到达的日期。</a:t>
            </a:r>
          </a:p>
          <a:p>
            <a:pPr>
              <a:lnSpc>
                <a:spcPts val="3000"/>
              </a:lnSpc>
            </a:pPr>
            <a:r>
              <a:rPr lang="zh-CN" altLang="en-US" sz="1500" dirty="0" smtClean="0">
                <a:latin typeface="宋体" pitchFamily="2" charset="-122"/>
                <a:ea typeface="宋体" pitchFamily="2" charset="-122"/>
              </a:rPr>
              <a:t>（二）</a:t>
            </a:r>
            <a:r>
              <a:rPr lang="en-US" altLang="zh-CN" sz="1500" dirty="0" smtClean="0">
                <a:latin typeface="宋体" pitchFamily="2" charset="-122"/>
                <a:ea typeface="宋体" pitchFamily="2" charset="-122"/>
              </a:rPr>
              <a:t>2020</a:t>
            </a:r>
            <a:r>
              <a:rPr lang="zh-CN" altLang="en-US" sz="1500" dirty="0" smtClean="0">
                <a:latin typeface="宋体" pitchFamily="2" charset="-122"/>
                <a:ea typeface="宋体" pitchFamily="2" charset="-122"/>
              </a:rPr>
              <a:t>年</a:t>
            </a:r>
            <a:r>
              <a:rPr lang="en-US" altLang="zh-CN" sz="1500" dirty="0" smtClean="0">
                <a:latin typeface="宋体" pitchFamily="2" charset="-122"/>
                <a:ea typeface="宋体" pitchFamily="2" charset="-122"/>
              </a:rPr>
              <a:t>6</a:t>
            </a:r>
            <a:r>
              <a:rPr lang="zh-CN" altLang="en-US" sz="1500" dirty="0" smtClean="0">
                <a:latin typeface="宋体" pitchFamily="2" charset="-122"/>
                <a:ea typeface="宋体" pitchFamily="2" charset="-122"/>
              </a:rPr>
              <a:t>月</a:t>
            </a:r>
            <a:r>
              <a:rPr lang="en-US" altLang="zh-CN" sz="1500" dirty="0" smtClean="0">
                <a:latin typeface="宋体" pitchFamily="2" charset="-122"/>
                <a:ea typeface="宋体" pitchFamily="2" charset="-122"/>
              </a:rPr>
              <a:t>1</a:t>
            </a:r>
            <a:r>
              <a:rPr lang="zh-CN" altLang="en-US" sz="1500" dirty="0" smtClean="0">
                <a:latin typeface="宋体" pitchFamily="2" charset="-122"/>
                <a:ea typeface="宋体" pitchFamily="2" charset="-122"/>
              </a:rPr>
              <a:t>日至</a:t>
            </a:r>
            <a:r>
              <a:rPr lang="en-US" altLang="zh-CN" sz="1500" dirty="0" smtClean="0">
                <a:latin typeface="宋体" pitchFamily="2" charset="-122"/>
                <a:ea typeface="宋体" pitchFamily="2" charset="-122"/>
              </a:rPr>
              <a:t>6</a:t>
            </a:r>
            <a:r>
              <a:rPr lang="zh-CN" altLang="en-US" sz="1500" dirty="0" smtClean="0">
                <a:latin typeface="宋体" pitchFamily="2" charset="-122"/>
                <a:ea typeface="宋体" pitchFamily="2" charset="-122"/>
              </a:rPr>
              <a:t>月</a:t>
            </a:r>
            <a:r>
              <a:rPr lang="en-US" altLang="zh-CN" sz="1500" dirty="0" smtClean="0">
                <a:latin typeface="宋体" pitchFamily="2" charset="-122"/>
                <a:ea typeface="宋体" pitchFamily="2" charset="-122"/>
              </a:rPr>
              <a:t>30</a:t>
            </a:r>
            <a:r>
              <a:rPr lang="zh-CN" altLang="en-US" sz="1500" dirty="0" smtClean="0">
                <a:latin typeface="宋体" pitchFamily="2" charset="-122"/>
                <a:ea typeface="宋体" pitchFamily="2" charset="-122"/>
              </a:rPr>
              <a:t>日为电子证书过渡期，过渡期内原纸质证书和同名电子证书并行。过渡期内，企业可根据业务需要到省厅政务服务大厅申请打印纸质证书。</a:t>
            </a:r>
          </a:p>
          <a:p>
            <a:pPr>
              <a:lnSpc>
                <a:spcPts val="3000"/>
              </a:lnSpc>
            </a:pPr>
            <a:r>
              <a:rPr lang="zh-CN" altLang="en-US" sz="1500" dirty="0" smtClean="0">
                <a:latin typeface="宋体" pitchFamily="2" charset="-122"/>
                <a:ea typeface="宋体" pitchFamily="2" charset="-122"/>
              </a:rPr>
              <a:t>（三）</a:t>
            </a:r>
            <a:r>
              <a:rPr lang="en-US" altLang="zh-CN" sz="1500" dirty="0" smtClean="0">
                <a:latin typeface="宋体" pitchFamily="2" charset="-122"/>
                <a:ea typeface="宋体" pitchFamily="2" charset="-122"/>
              </a:rPr>
              <a:t>2020</a:t>
            </a:r>
            <a:r>
              <a:rPr lang="zh-CN" altLang="en-US" sz="1500" dirty="0" smtClean="0">
                <a:latin typeface="宋体" pitchFamily="2" charset="-122"/>
                <a:ea typeface="宋体" pitchFamily="2" charset="-122"/>
              </a:rPr>
              <a:t>年</a:t>
            </a:r>
            <a:r>
              <a:rPr lang="en-US" altLang="zh-CN" sz="1500" dirty="0" smtClean="0">
                <a:latin typeface="宋体" pitchFamily="2" charset="-122"/>
                <a:ea typeface="宋体" pitchFamily="2" charset="-122"/>
              </a:rPr>
              <a:t>7</a:t>
            </a:r>
            <a:r>
              <a:rPr lang="zh-CN" altLang="en-US" sz="1500" dirty="0" smtClean="0">
                <a:latin typeface="宋体" pitchFamily="2" charset="-122"/>
                <a:ea typeface="宋体" pitchFamily="2" charset="-122"/>
              </a:rPr>
              <a:t>月</a:t>
            </a:r>
            <a:r>
              <a:rPr lang="en-US" altLang="zh-CN" sz="1500" dirty="0" smtClean="0">
                <a:latin typeface="宋体" pitchFamily="2" charset="-122"/>
                <a:ea typeface="宋体" pitchFamily="2" charset="-122"/>
              </a:rPr>
              <a:t>1</a:t>
            </a:r>
            <a:r>
              <a:rPr lang="zh-CN" altLang="en-US" sz="1500" dirty="0" smtClean="0">
                <a:latin typeface="宋体" pitchFamily="2" charset="-122"/>
                <a:ea typeface="宋体" pitchFamily="2" charset="-122"/>
              </a:rPr>
              <a:t>日起，停发纸质证书，只核发电子证书，纸质证书在有效期内的仍可继续使用。</a:t>
            </a:r>
            <a:endParaRPr lang="zh-CN" altLang="en-US" sz="1500" dirty="0">
              <a:latin typeface="宋体" pitchFamily="2" charset="-122"/>
              <a:ea typeface="宋体" pitchFamily="2" charset="-122"/>
            </a:endParaRPr>
          </a:p>
        </p:txBody>
      </p:sp>
      <p:sp>
        <p:nvSpPr>
          <p:cNvPr id="18" name="灯片编号占位符 17"/>
          <p:cNvSpPr>
            <a:spLocks noGrp="1"/>
          </p:cNvSpPr>
          <p:nvPr>
            <p:ph type="sldNum" sz="quarter" idx="12"/>
          </p:nvPr>
        </p:nvSpPr>
        <p:spPr/>
        <p:txBody>
          <a:bodyPr/>
          <a:lstStyle/>
          <a:p>
            <a:fld id="{5A7F82A7-7975-47A0-8895-0BD20C0EC306}" type="slidenum">
              <a:rPr lang="zh-CN" altLang="en-US" smtClean="0"/>
              <a:pPr/>
              <a:t>17</a:t>
            </a:fld>
            <a:endParaRPr lang="zh-CN" altLang="en-US"/>
          </a:p>
        </p:txBody>
      </p:sp>
    </p:spTree>
    <p:extLst>
      <p:ext uri="{BB962C8B-B14F-4D97-AF65-F5344CB8AC3E}">
        <p14:creationId xmlns:p14="http://schemas.microsoft.com/office/powerpoint/2010/main" xmlns=""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4*#ppt_w"/>
                                          </p:val>
                                        </p:tav>
                                        <p:tav tm="100000">
                                          <p:val>
                                            <p:strVal val="#ppt_w"/>
                                          </p:val>
                                        </p:tav>
                                      </p:tavLst>
                                    </p:anim>
                                    <p:anim calcmode="lin" valueType="num">
                                      <p:cBhvr>
                                        <p:cTn id="13"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EF2EC5-EE7F-4874-BF62-4A5449E0A99B}"/>
              </a:ext>
            </a:extLst>
          </p:cNvPr>
          <p:cNvSpPr/>
          <p:nvPr/>
        </p:nvSpPr>
        <p:spPr>
          <a:xfrm>
            <a:off x="3246595" y="355854"/>
            <a:ext cx="5723234" cy="783676"/>
          </a:xfrm>
          <a:prstGeom prst="rect">
            <a:avLst/>
          </a:prstGeom>
          <a:noFill/>
        </p:spPr>
        <p:txBody>
          <a:bodyPr wrap="square" rtlCol="0">
            <a:spAutoFit/>
          </a:bodyPr>
          <a:lstStyle/>
          <a:p>
            <a:pPr algn="ctr">
              <a:lnSpc>
                <a:spcPct val="140000"/>
              </a:lnSpc>
            </a:pPr>
            <a:r>
              <a:rPr lang="zh-CN" altLang="en-US" sz="3600" b="1" spc="100" dirty="0" smtClean="0">
                <a:latin typeface="华文中宋" charset="-122"/>
                <a:ea typeface="华文中宋" charset="-122"/>
              </a:rPr>
              <a:t>资质申报</a:t>
            </a:r>
            <a:r>
              <a:rPr lang="zh-CN" altLang="en-US" sz="3600" b="1" spc="100" dirty="0" smtClean="0">
                <a:solidFill>
                  <a:srgbClr val="C00000"/>
                </a:solidFill>
                <a:latin typeface="华文中宋" charset="-122"/>
                <a:ea typeface="华文中宋" charset="-122"/>
              </a:rPr>
              <a:t>注意事项</a:t>
            </a:r>
            <a:r>
              <a:rPr lang="zh-CN" altLang="en-US" sz="3600" b="1" spc="100" dirty="0" smtClean="0">
                <a:latin typeface="华文中宋" charset="-122"/>
                <a:ea typeface="华文中宋" charset="-122"/>
              </a:rPr>
              <a:t>答疑</a:t>
            </a:r>
            <a:endParaRPr lang="zh-CN" altLang="en-US" sz="3600" b="1" spc="100" dirty="0">
              <a:latin typeface="华文中宋" charset="-122"/>
              <a:ea typeface="华文中宋" charset="-122"/>
            </a:endParaRPr>
          </a:p>
        </p:txBody>
      </p:sp>
      <p:grpSp>
        <p:nvGrpSpPr>
          <p:cNvPr id="2" name="Group 4">
            <a:extLst>
              <a:ext uri="{FF2B5EF4-FFF2-40B4-BE49-F238E27FC236}">
                <a16:creationId xmlns:a16="http://schemas.microsoft.com/office/drawing/2014/main" xmlns=""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xmlns=""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xmlns=""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xmlns=""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4" name="Group 4">
            <a:extLst>
              <a:ext uri="{FF2B5EF4-FFF2-40B4-BE49-F238E27FC236}">
                <a16:creationId xmlns:a16="http://schemas.microsoft.com/office/drawing/2014/main" xmlns=""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xmlns=""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xmlns=""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xmlns=""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组合 25"/>
          <p:cNvGrpSpPr/>
          <p:nvPr/>
        </p:nvGrpSpPr>
        <p:grpSpPr>
          <a:xfrm>
            <a:off x="855816" y="1638355"/>
            <a:ext cx="3712817" cy="447716"/>
            <a:chOff x="6111487" y="1721560"/>
            <a:chExt cx="2826257" cy="447716"/>
          </a:xfrm>
        </p:grpSpPr>
        <p:sp>
          <p:nvSpPr>
            <p:cNvPr id="1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a:extLst>
                <a:ext uri="{FF2B5EF4-FFF2-40B4-BE49-F238E27FC236}">
                  <a16:creationId xmlns:a16="http://schemas.microsoft.com/office/drawing/2014/main" xmlns="" id="{4CCAB53B-984A-40BB-8541-592FEB4E45E4}"/>
                </a:ext>
              </a:extLst>
            </p:cNvPr>
            <p:cNvSpPr txBox="1"/>
            <p:nvPr/>
          </p:nvSpPr>
          <p:spPr>
            <a:xfrm>
              <a:off x="6229399" y="1790855"/>
              <a:ext cx="2708345"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具体操作（新办资质）</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sp>
        <p:nvSpPr>
          <p:cNvPr id="26" name="文本框 24"/>
          <p:cNvSpPr txBox="1"/>
          <p:nvPr/>
        </p:nvSpPr>
        <p:spPr>
          <a:xfrm>
            <a:off x="307649" y="2555031"/>
            <a:ext cx="1677773" cy="1631216"/>
          </a:xfrm>
          <a:prstGeom prst="rect">
            <a:avLst/>
          </a:prstGeom>
          <a:noFill/>
        </p:spPr>
        <p:txBody>
          <a:bodyPr wrap="square">
            <a:spAutoFit/>
          </a:bodyPr>
          <a:lstStyle/>
          <a:p>
            <a:pPr algn="r" fontAlgn="auto">
              <a:spcBef>
                <a:spcPts val="0"/>
              </a:spcBef>
              <a:spcAft>
                <a:spcPts val="0"/>
              </a:spcAft>
              <a:defRPr/>
            </a:pPr>
            <a:r>
              <a:rPr lang="en-US" altLang="zh-CN" sz="10000" b="1" dirty="0" smtClean="0">
                <a:solidFill>
                  <a:srgbClr val="D7271E"/>
                </a:solidFill>
                <a:latin typeface="Impact" panose="020B0806030902050204" pitchFamily="34" charset="0"/>
                <a:ea typeface="微软雅黑" panose="020B0503020204020204" pitchFamily="34" charset="-122"/>
              </a:rPr>
              <a:t>05</a:t>
            </a:r>
            <a:endParaRPr lang="zh-CN" altLang="en-US" sz="10000" b="1" dirty="0">
              <a:solidFill>
                <a:srgbClr val="D7271E"/>
              </a:solidFill>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55767" y="276839"/>
            <a:ext cx="1743075" cy="1190625"/>
          </a:xfrm>
          <a:prstGeom prst="rect">
            <a:avLst/>
          </a:prstGeom>
        </p:spPr>
      </p:pic>
      <p:pic>
        <p:nvPicPr>
          <p:cNvPr id="8193" name="Picture 1" descr="C:\Users\Administrator\AppData\Roaming\Tencent\Users\51029813\QQ\WinTemp\RichOle\I}I%9PY]HJ@5(13)%AYN%RY.png"/>
          <p:cNvPicPr>
            <a:picLocks noChangeAspect="1" noChangeArrowheads="1"/>
          </p:cNvPicPr>
          <p:nvPr/>
        </p:nvPicPr>
        <p:blipFill>
          <a:blip r:embed="rId4"/>
          <a:srcRect/>
          <a:stretch>
            <a:fillRect/>
          </a:stretch>
        </p:blipFill>
        <p:spPr bwMode="auto">
          <a:xfrm>
            <a:off x="3154212" y="2392822"/>
            <a:ext cx="2928701" cy="4024267"/>
          </a:xfrm>
          <a:prstGeom prst="rect">
            <a:avLst/>
          </a:prstGeom>
          <a:noFill/>
        </p:spPr>
      </p:pic>
      <p:pic>
        <p:nvPicPr>
          <p:cNvPr id="8194" name="Picture 2" descr="C:\Users\Administrator\AppData\Roaming\Tencent\Users\51029813\QQ\WinTemp\RichOle\PKD7B~ITX]SXK~WIMOV51{O.png"/>
          <p:cNvPicPr>
            <a:picLocks noChangeAspect="1" noChangeArrowheads="1"/>
          </p:cNvPicPr>
          <p:nvPr/>
        </p:nvPicPr>
        <p:blipFill>
          <a:blip r:embed="rId5"/>
          <a:srcRect/>
          <a:stretch>
            <a:fillRect/>
          </a:stretch>
        </p:blipFill>
        <p:spPr bwMode="auto">
          <a:xfrm>
            <a:off x="6427795" y="2298820"/>
            <a:ext cx="4067420" cy="4039223"/>
          </a:xfrm>
          <a:prstGeom prst="rect">
            <a:avLst/>
          </a:prstGeom>
          <a:noFill/>
        </p:spPr>
      </p:pic>
      <p:sp>
        <p:nvSpPr>
          <p:cNvPr id="19" name="灯片编号占位符 18"/>
          <p:cNvSpPr>
            <a:spLocks noGrp="1"/>
          </p:cNvSpPr>
          <p:nvPr>
            <p:ph type="sldNum" sz="quarter" idx="12"/>
          </p:nvPr>
        </p:nvSpPr>
        <p:spPr/>
        <p:txBody>
          <a:bodyPr/>
          <a:lstStyle/>
          <a:p>
            <a:fld id="{5A7F82A7-7975-47A0-8895-0BD20C0EC306}" type="slidenum">
              <a:rPr lang="zh-CN" altLang="en-US" smtClean="0"/>
              <a:pPr/>
              <a:t>18</a:t>
            </a:fld>
            <a:endParaRPr lang="zh-CN" altLang="en-US"/>
          </a:p>
        </p:txBody>
      </p:sp>
    </p:spTree>
    <p:extLst>
      <p:ext uri="{BB962C8B-B14F-4D97-AF65-F5344CB8AC3E}">
        <p14:creationId xmlns:p14="http://schemas.microsoft.com/office/powerpoint/2010/main" xmlns=""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4*#ppt_w"/>
                                          </p:val>
                                        </p:tav>
                                        <p:tav tm="100000">
                                          <p:val>
                                            <p:strVal val="#ppt_w"/>
                                          </p:val>
                                        </p:tav>
                                      </p:tavLst>
                                    </p:anim>
                                    <p:anim calcmode="lin" valueType="num">
                                      <p:cBhvr>
                                        <p:cTn id="13"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EF2EC5-EE7F-4874-BF62-4A5449E0A99B}"/>
              </a:ext>
            </a:extLst>
          </p:cNvPr>
          <p:cNvSpPr/>
          <p:nvPr/>
        </p:nvSpPr>
        <p:spPr>
          <a:xfrm>
            <a:off x="3246595" y="355854"/>
            <a:ext cx="5723234" cy="783676"/>
          </a:xfrm>
          <a:prstGeom prst="rect">
            <a:avLst/>
          </a:prstGeom>
          <a:noFill/>
        </p:spPr>
        <p:txBody>
          <a:bodyPr wrap="square" rtlCol="0">
            <a:spAutoFit/>
          </a:bodyPr>
          <a:lstStyle/>
          <a:p>
            <a:pPr algn="ctr">
              <a:lnSpc>
                <a:spcPct val="140000"/>
              </a:lnSpc>
            </a:pPr>
            <a:r>
              <a:rPr lang="zh-CN" altLang="en-US" sz="3600" b="1" spc="100" dirty="0" smtClean="0">
                <a:latin typeface="华文中宋" charset="-122"/>
                <a:ea typeface="华文中宋" charset="-122"/>
              </a:rPr>
              <a:t>资质申报</a:t>
            </a:r>
            <a:r>
              <a:rPr lang="zh-CN" altLang="en-US" sz="3600" b="1" spc="100" dirty="0" smtClean="0">
                <a:solidFill>
                  <a:srgbClr val="C00000"/>
                </a:solidFill>
                <a:latin typeface="华文中宋" charset="-122"/>
                <a:ea typeface="华文中宋" charset="-122"/>
              </a:rPr>
              <a:t>注意事项</a:t>
            </a:r>
            <a:r>
              <a:rPr lang="zh-CN" altLang="en-US" sz="3600" b="1" spc="100" dirty="0" smtClean="0">
                <a:latin typeface="华文中宋" charset="-122"/>
                <a:ea typeface="华文中宋" charset="-122"/>
              </a:rPr>
              <a:t>答疑</a:t>
            </a:r>
            <a:endParaRPr lang="zh-CN" altLang="en-US" sz="3600" b="1" spc="100" dirty="0">
              <a:latin typeface="华文中宋" charset="-122"/>
              <a:ea typeface="华文中宋" charset="-122"/>
            </a:endParaRPr>
          </a:p>
        </p:txBody>
      </p:sp>
      <p:grpSp>
        <p:nvGrpSpPr>
          <p:cNvPr id="2" name="Group 4">
            <a:extLst>
              <a:ext uri="{FF2B5EF4-FFF2-40B4-BE49-F238E27FC236}">
                <a16:creationId xmlns:a16="http://schemas.microsoft.com/office/drawing/2014/main" xmlns=""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xmlns=""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xmlns=""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xmlns=""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4" name="Group 4">
            <a:extLst>
              <a:ext uri="{FF2B5EF4-FFF2-40B4-BE49-F238E27FC236}">
                <a16:creationId xmlns:a16="http://schemas.microsoft.com/office/drawing/2014/main" xmlns=""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xmlns=""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xmlns=""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xmlns=""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组合 25"/>
          <p:cNvGrpSpPr/>
          <p:nvPr/>
        </p:nvGrpSpPr>
        <p:grpSpPr>
          <a:xfrm>
            <a:off x="308892" y="1364889"/>
            <a:ext cx="3712817" cy="447716"/>
            <a:chOff x="6111487" y="1721560"/>
            <a:chExt cx="2826257" cy="447716"/>
          </a:xfrm>
        </p:grpSpPr>
        <p:sp>
          <p:nvSpPr>
            <p:cNvPr id="1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a:extLst>
                <a:ext uri="{FF2B5EF4-FFF2-40B4-BE49-F238E27FC236}">
                  <a16:creationId xmlns:a16="http://schemas.microsoft.com/office/drawing/2014/main" xmlns="" id="{4CCAB53B-984A-40BB-8541-592FEB4E45E4}"/>
                </a:ext>
              </a:extLst>
            </p:cNvPr>
            <p:cNvSpPr txBox="1"/>
            <p:nvPr/>
          </p:nvSpPr>
          <p:spPr>
            <a:xfrm>
              <a:off x="6229399" y="1790855"/>
              <a:ext cx="2708345"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具体操作（简单变更）</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sp>
        <p:nvSpPr>
          <p:cNvPr id="26" name="文本框 24"/>
          <p:cNvSpPr txBox="1"/>
          <p:nvPr/>
        </p:nvSpPr>
        <p:spPr>
          <a:xfrm>
            <a:off x="307649" y="2555031"/>
            <a:ext cx="1677773" cy="1631216"/>
          </a:xfrm>
          <a:prstGeom prst="rect">
            <a:avLst/>
          </a:prstGeom>
          <a:noFill/>
        </p:spPr>
        <p:txBody>
          <a:bodyPr wrap="square">
            <a:spAutoFit/>
          </a:bodyPr>
          <a:lstStyle/>
          <a:p>
            <a:pPr algn="r" fontAlgn="auto">
              <a:spcBef>
                <a:spcPts val="0"/>
              </a:spcBef>
              <a:spcAft>
                <a:spcPts val="0"/>
              </a:spcAft>
              <a:defRPr/>
            </a:pPr>
            <a:r>
              <a:rPr lang="en-US" altLang="zh-CN" sz="10000" b="1" dirty="0" smtClean="0">
                <a:solidFill>
                  <a:srgbClr val="D7271E"/>
                </a:solidFill>
                <a:latin typeface="Impact" panose="020B0806030902050204" pitchFamily="34" charset="0"/>
                <a:ea typeface="微软雅黑" panose="020B0503020204020204" pitchFamily="34" charset="-122"/>
              </a:rPr>
              <a:t>05</a:t>
            </a:r>
            <a:endParaRPr lang="zh-CN" altLang="en-US" sz="10000" b="1" dirty="0">
              <a:solidFill>
                <a:srgbClr val="D7271E"/>
              </a:solidFill>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55767" y="276839"/>
            <a:ext cx="1743075" cy="1190625"/>
          </a:xfrm>
          <a:prstGeom prst="rect">
            <a:avLst/>
          </a:prstGeom>
        </p:spPr>
      </p:pic>
      <p:pic>
        <p:nvPicPr>
          <p:cNvPr id="48129" name="Picture 1" descr="C:\Users\Administrator\AppData\Roaming\Tencent\Users\51029813\QQ\WinTemp\RichOle\STJDCSUHXJ0PQ~$P3$W)RDE.png"/>
          <p:cNvPicPr>
            <a:picLocks noChangeAspect="1" noChangeArrowheads="1"/>
          </p:cNvPicPr>
          <p:nvPr/>
        </p:nvPicPr>
        <p:blipFill>
          <a:blip r:embed="rId4"/>
          <a:srcRect/>
          <a:stretch>
            <a:fillRect/>
          </a:stretch>
        </p:blipFill>
        <p:spPr bwMode="auto">
          <a:xfrm>
            <a:off x="2879933" y="1921837"/>
            <a:ext cx="3277223" cy="4423416"/>
          </a:xfrm>
          <a:prstGeom prst="rect">
            <a:avLst/>
          </a:prstGeom>
          <a:noFill/>
        </p:spPr>
      </p:pic>
      <p:pic>
        <p:nvPicPr>
          <p:cNvPr id="48130" name="Picture 2" descr="C:\Users\Administrator\AppData\Roaming\Tencent\Users\51029813\QQ\WinTemp\RichOle\6JWFZ9M18K79~6WBO7O1V5F.png"/>
          <p:cNvPicPr>
            <a:picLocks noChangeAspect="1" noChangeArrowheads="1"/>
          </p:cNvPicPr>
          <p:nvPr/>
        </p:nvPicPr>
        <p:blipFill>
          <a:blip r:embed="rId5"/>
          <a:srcRect/>
          <a:stretch>
            <a:fillRect/>
          </a:stretch>
        </p:blipFill>
        <p:spPr bwMode="auto">
          <a:xfrm>
            <a:off x="6184649" y="1815535"/>
            <a:ext cx="4851622" cy="4546808"/>
          </a:xfrm>
          <a:prstGeom prst="rect">
            <a:avLst/>
          </a:prstGeom>
          <a:noFill/>
        </p:spPr>
      </p:pic>
      <p:sp>
        <p:nvSpPr>
          <p:cNvPr id="19" name="灯片编号占位符 18"/>
          <p:cNvSpPr>
            <a:spLocks noGrp="1"/>
          </p:cNvSpPr>
          <p:nvPr>
            <p:ph type="sldNum" sz="quarter" idx="12"/>
          </p:nvPr>
        </p:nvSpPr>
        <p:spPr/>
        <p:txBody>
          <a:bodyPr/>
          <a:lstStyle/>
          <a:p>
            <a:fld id="{5A7F82A7-7975-47A0-8895-0BD20C0EC306}" type="slidenum">
              <a:rPr lang="zh-CN" altLang="en-US" smtClean="0"/>
              <a:pPr/>
              <a:t>19</a:t>
            </a:fld>
            <a:endParaRPr lang="zh-CN" altLang="en-US"/>
          </a:p>
        </p:txBody>
      </p:sp>
    </p:spTree>
    <p:extLst>
      <p:ext uri="{BB962C8B-B14F-4D97-AF65-F5344CB8AC3E}">
        <p14:creationId xmlns:p14="http://schemas.microsoft.com/office/powerpoint/2010/main" xmlns=""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4*#ppt_w"/>
                                          </p:val>
                                        </p:tav>
                                        <p:tav tm="100000">
                                          <p:val>
                                            <p:strVal val="#ppt_w"/>
                                          </p:val>
                                        </p:tav>
                                      </p:tavLst>
                                    </p:anim>
                                    <p:anim calcmode="lin" valueType="num">
                                      <p:cBhvr>
                                        <p:cTn id="13"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099551" y="1972816"/>
            <a:ext cx="1995539" cy="1995538"/>
            <a:chOff x="1099551" y="1972816"/>
            <a:chExt cx="1995539" cy="1995538"/>
          </a:xfrm>
        </p:grpSpPr>
        <p:sp>
          <p:nvSpPr>
            <p:cNvPr id="31" name="文本框 13"/>
            <p:cNvSpPr txBox="1">
              <a:spLocks noChangeArrowheads="1"/>
            </p:cNvSpPr>
            <p:nvPr/>
          </p:nvSpPr>
          <p:spPr bwMode="auto">
            <a:xfrm>
              <a:off x="1408306" y="2368685"/>
              <a:ext cx="1316386" cy="109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ctr"/>
              <a:r>
                <a:rPr lang="zh-CN" altLang="en-US" sz="4000" b="1" dirty="0">
                  <a:gradFill flip="none" rotWithShape="1">
                    <a:gsLst>
                      <a:gs pos="5000">
                        <a:srgbClr val="F16C06"/>
                      </a:gs>
                      <a:gs pos="68000">
                        <a:srgbClr val="DF2417"/>
                      </a:gs>
                    </a:gsLst>
                    <a:lin ang="0" scaled="1"/>
                    <a:tileRect/>
                  </a:gradFill>
                  <a:latin typeface="微软雅黑" panose="020B0503020204020204" pitchFamily="34" charset="-122"/>
                  <a:ea typeface="微软雅黑" panose="020B0503020204020204" pitchFamily="34" charset="-122"/>
                </a:rPr>
                <a:t>目录</a:t>
              </a:r>
              <a:endParaRPr lang="en-US" altLang="zh-CN" sz="4000" b="1" dirty="0">
                <a:gradFill flip="none" rotWithShape="1">
                  <a:gsLst>
                    <a:gs pos="5000">
                      <a:srgbClr val="F16C06"/>
                    </a:gs>
                    <a:gs pos="68000">
                      <a:srgbClr val="DF2417"/>
                    </a:gs>
                  </a:gsLst>
                  <a:lin ang="0" scaled="1"/>
                  <a:tileRect/>
                </a:gradFill>
                <a:latin typeface="微软雅黑" panose="020B0503020204020204" pitchFamily="34" charset="-122"/>
                <a:ea typeface="微软雅黑" panose="020B0503020204020204" pitchFamily="34" charset="-122"/>
              </a:endParaRPr>
            </a:p>
            <a:p>
              <a:pPr algn="ctr"/>
              <a:r>
                <a:rPr lang="en-US" altLang="zh-CN" sz="2500" b="1" dirty="0">
                  <a:gradFill flip="none" rotWithShape="1">
                    <a:gsLst>
                      <a:gs pos="5000">
                        <a:srgbClr val="F16C06"/>
                      </a:gs>
                      <a:gs pos="68000">
                        <a:srgbClr val="DF2417"/>
                      </a:gs>
                    </a:gsLst>
                    <a:lin ang="0" scaled="1"/>
                    <a:tileRect/>
                  </a:gradFill>
                  <a:latin typeface="Agency FB" panose="020B0503020202020204" pitchFamily="34" charset="0"/>
                  <a:ea typeface="微软雅黑" panose="020B0503020204020204" pitchFamily="34" charset="-122"/>
                </a:rPr>
                <a:t>CONTENTS</a:t>
              </a:r>
            </a:p>
          </p:txBody>
        </p:sp>
        <p:sp>
          <p:nvSpPr>
            <p:cNvPr id="32" name="任意多边形 31"/>
            <p:cNvSpPr/>
            <p:nvPr/>
          </p:nvSpPr>
          <p:spPr bwMode="auto">
            <a:xfrm rot="2700000">
              <a:off x="1099552" y="1972815"/>
              <a:ext cx="1995538" cy="1995539"/>
            </a:xfrm>
            <a:custGeom>
              <a:avLst/>
              <a:gdLst>
                <a:gd name="connsiteX0" fmla="*/ 0 w 1418400"/>
                <a:gd name="connsiteY0" fmla="*/ 1 h 1418401"/>
                <a:gd name="connsiteX1" fmla="*/ 1418400 w 1418400"/>
                <a:gd name="connsiteY1" fmla="*/ 0 h 1418401"/>
                <a:gd name="connsiteX2" fmla="*/ 1418400 w 1418400"/>
                <a:gd name="connsiteY2" fmla="*/ 1418401 h 1418401"/>
                <a:gd name="connsiteX3" fmla="*/ 0 w 1418400"/>
                <a:gd name="connsiteY3" fmla="*/ 1418401 h 1418401"/>
                <a:gd name="connsiteX4" fmla="*/ 0 w 1418400"/>
                <a:gd name="connsiteY4" fmla="*/ 1 h 1418401"/>
                <a:gd name="connsiteX5" fmla="*/ 72409 w 1418400"/>
                <a:gd name="connsiteY5" fmla="*/ 72407 h 1418401"/>
                <a:gd name="connsiteX6" fmla="*/ 72409 w 1418400"/>
                <a:gd name="connsiteY6" fmla="*/ 1345993 h 1418401"/>
                <a:gd name="connsiteX7" fmla="*/ 1345995 w 1418400"/>
                <a:gd name="connsiteY7" fmla="*/ 1345993 h 1418401"/>
                <a:gd name="connsiteX8" fmla="*/ 1345995 w 1418400"/>
                <a:gd name="connsiteY8" fmla="*/ 72407 h 1418401"/>
                <a:gd name="connsiteX9" fmla="*/ 72409 w 1418400"/>
                <a:gd name="connsiteY9" fmla="*/ 72407 h 14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400" h="1418401">
                  <a:moveTo>
                    <a:pt x="0" y="1"/>
                  </a:moveTo>
                  <a:lnTo>
                    <a:pt x="1418400" y="0"/>
                  </a:lnTo>
                  <a:lnTo>
                    <a:pt x="1418400" y="1418401"/>
                  </a:lnTo>
                  <a:lnTo>
                    <a:pt x="0" y="1418401"/>
                  </a:lnTo>
                  <a:lnTo>
                    <a:pt x="0" y="1"/>
                  </a:lnTo>
                  <a:close/>
                  <a:moveTo>
                    <a:pt x="72409" y="72407"/>
                  </a:moveTo>
                  <a:lnTo>
                    <a:pt x="72409" y="1345993"/>
                  </a:lnTo>
                  <a:lnTo>
                    <a:pt x="1345995" y="1345993"/>
                  </a:lnTo>
                  <a:lnTo>
                    <a:pt x="1345995" y="72407"/>
                  </a:lnTo>
                  <a:lnTo>
                    <a:pt x="72409" y="72407"/>
                  </a:lnTo>
                  <a:close/>
                </a:path>
              </a:pathLst>
            </a:custGeom>
            <a:gradFill flip="none" rotWithShape="1">
              <a:gsLst>
                <a:gs pos="5000">
                  <a:srgbClr val="F16C06"/>
                </a:gs>
                <a:gs pos="68000">
                  <a:srgbClr val="DF241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530" b="1">
                <a:ea typeface="微软雅黑" panose="020B0503020204020204" pitchFamily="34" charset="-122"/>
              </a:endParaRPr>
            </a:p>
          </p:txBody>
        </p:sp>
      </p:grpSp>
      <p:grpSp>
        <p:nvGrpSpPr>
          <p:cNvPr id="3" name="组合 2"/>
          <p:cNvGrpSpPr/>
          <p:nvPr/>
        </p:nvGrpSpPr>
        <p:grpSpPr>
          <a:xfrm>
            <a:off x="3827799" y="1658598"/>
            <a:ext cx="6316058" cy="738664"/>
            <a:chOff x="5528413" y="1427867"/>
            <a:chExt cx="4771520" cy="738664"/>
          </a:xfrm>
        </p:grpSpPr>
        <p:sp>
          <p:nvSpPr>
            <p:cNvPr id="8" name="任意多边形 7"/>
            <p:cNvSpPr/>
            <p:nvPr/>
          </p:nvSpPr>
          <p:spPr>
            <a:xfrm>
              <a:off x="6008284" y="1556119"/>
              <a:ext cx="4291649"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椭圆 8"/>
            <p:cNvSpPr/>
            <p:nvPr/>
          </p:nvSpPr>
          <p:spPr>
            <a:xfrm>
              <a:off x="5528413" y="1538119"/>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矩形 9">
              <a:extLst>
                <a:ext uri="{FF2B5EF4-FFF2-40B4-BE49-F238E27FC236}">
                  <a16:creationId xmlns:a16="http://schemas.microsoft.com/office/drawing/2014/main" xmlns="" id="{AB3A69B3-F3D6-4D5E-A9CA-D94F5BE70AC4}"/>
                </a:ext>
              </a:extLst>
            </p:cNvPr>
            <p:cNvSpPr/>
            <p:nvPr/>
          </p:nvSpPr>
          <p:spPr>
            <a:xfrm>
              <a:off x="6357296" y="1427867"/>
              <a:ext cx="3366637" cy="738664"/>
            </a:xfrm>
            <a:prstGeom prst="rect">
              <a:avLst/>
            </a:prstGeom>
          </p:spPr>
          <p:txBody>
            <a:bodyPr wrap="square">
              <a:spAutoFit/>
            </a:bodyPr>
            <a:lstStyle/>
            <a:p>
              <a:pPr>
                <a:lnSpc>
                  <a:spcPct val="140000"/>
                </a:lnSpc>
              </a:pPr>
              <a:r>
                <a:rPr lang="zh-CN" altLang="en-US" sz="3000" b="1" spc="100" dirty="0" smtClean="0">
                  <a:solidFill>
                    <a:srgbClr val="C00000"/>
                  </a:solidFill>
                  <a:latin typeface="华文中宋" charset="-122"/>
                  <a:ea typeface="华文中宋" charset="-122"/>
                </a:rPr>
                <a:t>建筑业资质延续新政策</a:t>
              </a:r>
              <a:endParaRPr lang="zh-CN" altLang="en-US" sz="3000" b="1" spc="100" dirty="0">
                <a:solidFill>
                  <a:srgbClr val="C00000"/>
                </a:solidFill>
                <a:latin typeface="华文中宋" charset="-122"/>
                <a:ea typeface="华文中宋" charset="-122"/>
              </a:endParaRPr>
            </a:p>
          </p:txBody>
        </p:sp>
        <p:sp>
          <p:nvSpPr>
            <p:cNvPr id="11" name="矩形 10">
              <a:extLst>
                <a:ext uri="{FF2B5EF4-FFF2-40B4-BE49-F238E27FC236}">
                  <a16:creationId xmlns:a16="http://schemas.microsoft.com/office/drawing/2014/main" xmlns="" id="{AB3A69B3-F3D6-4D5E-A9CA-D94F5BE70AC4}"/>
                </a:ext>
              </a:extLst>
            </p:cNvPr>
            <p:cNvSpPr/>
            <p:nvPr/>
          </p:nvSpPr>
          <p:spPr>
            <a:xfrm>
              <a:off x="5528413" y="1513327"/>
              <a:ext cx="576000" cy="555088"/>
            </a:xfrm>
            <a:prstGeom prst="rect">
              <a:avLst/>
            </a:prstGeom>
          </p:spPr>
          <p:txBody>
            <a:bodyPr wrap="square">
              <a:spAutoFit/>
            </a:bodyPr>
            <a:lstStyle/>
            <a:p>
              <a:pPr algn="ctr">
                <a:lnSpc>
                  <a:spcPct val="140000"/>
                </a:lnSpc>
              </a:pPr>
              <a:r>
                <a:rPr lang="en-US" altLang="zh-CN" sz="2400" dirty="0" smtClean="0">
                  <a:solidFill>
                    <a:srgbClr val="D7271E"/>
                  </a:solidFill>
                  <a:latin typeface="义启粗黑体" panose="02000800000000000000" pitchFamily="2" charset="-128"/>
                  <a:ea typeface="义启粗黑体" panose="02000800000000000000" pitchFamily="2" charset="-128"/>
                </a:rPr>
                <a:t>2</a:t>
              </a:r>
              <a:endParaRPr lang="zh-CN" altLang="en-US" sz="2400" dirty="0">
                <a:solidFill>
                  <a:srgbClr val="D7271E"/>
                </a:solidFill>
                <a:latin typeface="义启粗黑体" panose="02000800000000000000" pitchFamily="2" charset="-128"/>
                <a:ea typeface="义启粗黑体" panose="02000800000000000000" pitchFamily="2" charset="-128"/>
              </a:endParaRPr>
            </a:p>
          </p:txBody>
        </p:sp>
        <p:sp>
          <p:nvSpPr>
            <p:cNvPr id="12" name="燕尾形 11"/>
            <p:cNvSpPr/>
            <p:nvPr/>
          </p:nvSpPr>
          <p:spPr>
            <a:xfrm>
              <a:off x="9960140" y="1754688"/>
              <a:ext cx="142862" cy="142862"/>
            </a:xfrm>
            <a:prstGeom prst="chevron">
              <a:avLst/>
            </a:prstGeom>
            <a:solidFill>
              <a:srgbClr val="DF2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 name="组合 4"/>
          <p:cNvGrpSpPr/>
          <p:nvPr/>
        </p:nvGrpSpPr>
        <p:grpSpPr>
          <a:xfrm>
            <a:off x="3785069" y="3895366"/>
            <a:ext cx="6666436" cy="694797"/>
            <a:chOff x="5528413" y="3348432"/>
            <a:chExt cx="4771520" cy="694797"/>
          </a:xfrm>
        </p:grpSpPr>
        <p:sp>
          <p:nvSpPr>
            <p:cNvPr id="14" name="任意多边形 13"/>
            <p:cNvSpPr/>
            <p:nvPr/>
          </p:nvSpPr>
          <p:spPr>
            <a:xfrm>
              <a:off x="6008284" y="3485229"/>
              <a:ext cx="4291649"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椭圆 14"/>
            <p:cNvSpPr/>
            <p:nvPr/>
          </p:nvSpPr>
          <p:spPr>
            <a:xfrm>
              <a:off x="5528413" y="3467229"/>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矩形 15">
              <a:extLst>
                <a:ext uri="{FF2B5EF4-FFF2-40B4-BE49-F238E27FC236}">
                  <a16:creationId xmlns:a16="http://schemas.microsoft.com/office/drawing/2014/main" xmlns="" id="{AB3A69B3-F3D6-4D5E-A9CA-D94F5BE70AC4}"/>
                </a:ext>
              </a:extLst>
            </p:cNvPr>
            <p:cNvSpPr/>
            <p:nvPr/>
          </p:nvSpPr>
          <p:spPr>
            <a:xfrm>
              <a:off x="6382934" y="3348432"/>
              <a:ext cx="3366637" cy="668453"/>
            </a:xfrm>
            <a:prstGeom prst="rect">
              <a:avLst/>
            </a:prstGeom>
          </p:spPr>
          <p:txBody>
            <a:bodyPr wrap="square">
              <a:spAutoFit/>
            </a:bodyPr>
            <a:lstStyle/>
            <a:p>
              <a:pPr>
                <a:lnSpc>
                  <a:spcPct val="140000"/>
                </a:lnSpc>
              </a:pPr>
              <a:r>
                <a:rPr lang="zh-CN" altLang="en-US" sz="3000" b="1" spc="100" dirty="0" smtClean="0">
                  <a:solidFill>
                    <a:srgbClr val="C00000"/>
                  </a:solidFill>
                  <a:latin typeface="华文中宋" charset="-122"/>
                  <a:ea typeface="华文中宋" charset="-122"/>
                </a:rPr>
                <a:t>资质证书实行电子化管理</a:t>
              </a:r>
              <a:endParaRPr lang="zh-CN" altLang="en-US" sz="3000" b="1" spc="100" dirty="0">
                <a:solidFill>
                  <a:srgbClr val="C00000"/>
                </a:solidFill>
                <a:latin typeface="华文中宋" charset="-122"/>
                <a:ea typeface="华文中宋" charset="-122"/>
              </a:endParaRPr>
            </a:p>
          </p:txBody>
        </p:sp>
        <p:sp>
          <p:nvSpPr>
            <p:cNvPr id="17" name="矩形 16">
              <a:extLst>
                <a:ext uri="{FF2B5EF4-FFF2-40B4-BE49-F238E27FC236}">
                  <a16:creationId xmlns:a16="http://schemas.microsoft.com/office/drawing/2014/main" xmlns="" id="{AB3A69B3-F3D6-4D5E-A9CA-D94F5BE70AC4}"/>
                </a:ext>
              </a:extLst>
            </p:cNvPr>
            <p:cNvSpPr/>
            <p:nvPr/>
          </p:nvSpPr>
          <p:spPr>
            <a:xfrm>
              <a:off x="5528413" y="3442437"/>
              <a:ext cx="576000" cy="555088"/>
            </a:xfrm>
            <a:prstGeom prst="rect">
              <a:avLst/>
            </a:prstGeom>
          </p:spPr>
          <p:txBody>
            <a:bodyPr wrap="square">
              <a:spAutoFit/>
            </a:bodyPr>
            <a:lstStyle/>
            <a:p>
              <a:pPr algn="ctr">
                <a:lnSpc>
                  <a:spcPct val="140000"/>
                </a:lnSpc>
              </a:pPr>
              <a:r>
                <a:rPr lang="en-US" altLang="zh-CN" sz="2400" dirty="0" smtClean="0">
                  <a:solidFill>
                    <a:srgbClr val="D7271E"/>
                  </a:solidFill>
                  <a:latin typeface="义启粗黑体" panose="02000800000000000000" pitchFamily="2" charset="-128"/>
                  <a:ea typeface="义启粗黑体" panose="02000800000000000000" pitchFamily="2" charset="-128"/>
                </a:rPr>
                <a:t>4</a:t>
              </a:r>
              <a:endParaRPr lang="zh-CN" altLang="en-US" sz="2400" dirty="0">
                <a:solidFill>
                  <a:srgbClr val="D7271E"/>
                </a:solidFill>
                <a:latin typeface="义启粗黑体" panose="02000800000000000000" pitchFamily="2" charset="-128"/>
                <a:ea typeface="义启粗黑体" panose="02000800000000000000" pitchFamily="2" charset="-128"/>
              </a:endParaRPr>
            </a:p>
          </p:txBody>
        </p:sp>
        <p:sp>
          <p:nvSpPr>
            <p:cNvPr id="18" name="燕尾形 17"/>
            <p:cNvSpPr/>
            <p:nvPr/>
          </p:nvSpPr>
          <p:spPr>
            <a:xfrm>
              <a:off x="9960140" y="3683798"/>
              <a:ext cx="142862" cy="142862"/>
            </a:xfrm>
            <a:prstGeom prst="chevron">
              <a:avLst/>
            </a:prstGeom>
            <a:solidFill>
              <a:srgbClr val="DF2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 name="组合 3"/>
          <p:cNvGrpSpPr/>
          <p:nvPr/>
        </p:nvGrpSpPr>
        <p:grpSpPr>
          <a:xfrm>
            <a:off x="3733795" y="580713"/>
            <a:ext cx="6512612" cy="694798"/>
            <a:chOff x="5528413" y="2383876"/>
            <a:chExt cx="4771520" cy="694798"/>
          </a:xfrm>
        </p:grpSpPr>
        <p:sp>
          <p:nvSpPr>
            <p:cNvPr id="26" name="任意多边形 25"/>
            <p:cNvSpPr/>
            <p:nvPr/>
          </p:nvSpPr>
          <p:spPr>
            <a:xfrm>
              <a:off x="6008284" y="2520674"/>
              <a:ext cx="4291649"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矩形 26">
              <a:extLst>
                <a:ext uri="{FF2B5EF4-FFF2-40B4-BE49-F238E27FC236}">
                  <a16:creationId xmlns:a16="http://schemas.microsoft.com/office/drawing/2014/main" xmlns="" id="{AB3A69B3-F3D6-4D5E-A9CA-D94F5BE70AC4}"/>
                </a:ext>
              </a:extLst>
            </p:cNvPr>
            <p:cNvSpPr/>
            <p:nvPr/>
          </p:nvSpPr>
          <p:spPr>
            <a:xfrm>
              <a:off x="6357296" y="2383876"/>
              <a:ext cx="3366637" cy="668453"/>
            </a:xfrm>
            <a:prstGeom prst="rect">
              <a:avLst/>
            </a:prstGeom>
          </p:spPr>
          <p:txBody>
            <a:bodyPr wrap="square">
              <a:spAutoFit/>
            </a:bodyPr>
            <a:lstStyle/>
            <a:p>
              <a:pPr>
                <a:lnSpc>
                  <a:spcPct val="140000"/>
                </a:lnSpc>
              </a:pPr>
              <a:r>
                <a:rPr lang="zh-CN" altLang="en-US" sz="3000" b="1" spc="100" dirty="0" smtClean="0">
                  <a:solidFill>
                    <a:srgbClr val="C00000"/>
                  </a:solidFill>
                  <a:latin typeface="华文中宋" charset="-122"/>
                  <a:ea typeface="华文中宋" charset="-122"/>
                </a:rPr>
                <a:t>疫情期间资质延续规定</a:t>
              </a:r>
              <a:endParaRPr lang="zh-CN" altLang="en-US" sz="3000" b="1" spc="100" dirty="0">
                <a:solidFill>
                  <a:srgbClr val="C00000"/>
                </a:solidFill>
                <a:latin typeface="华文中宋" charset="-122"/>
                <a:ea typeface="华文中宋" charset="-122"/>
              </a:endParaRPr>
            </a:p>
          </p:txBody>
        </p:sp>
        <p:sp>
          <p:nvSpPr>
            <p:cNvPr id="28" name="燕尾形 27"/>
            <p:cNvSpPr/>
            <p:nvPr/>
          </p:nvSpPr>
          <p:spPr>
            <a:xfrm>
              <a:off x="9960140" y="2719243"/>
              <a:ext cx="142862" cy="142862"/>
            </a:xfrm>
            <a:prstGeom prst="chevron">
              <a:avLst/>
            </a:prstGeom>
            <a:solidFill>
              <a:srgbClr val="DF2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5528413" y="2502674"/>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矩形 29">
              <a:extLst>
                <a:ext uri="{FF2B5EF4-FFF2-40B4-BE49-F238E27FC236}">
                  <a16:creationId xmlns:a16="http://schemas.microsoft.com/office/drawing/2014/main" xmlns="" id="{AB3A69B3-F3D6-4D5E-A9CA-D94F5BE70AC4}"/>
                </a:ext>
              </a:extLst>
            </p:cNvPr>
            <p:cNvSpPr/>
            <p:nvPr/>
          </p:nvSpPr>
          <p:spPr>
            <a:xfrm>
              <a:off x="5528413" y="2477882"/>
              <a:ext cx="576000" cy="555088"/>
            </a:xfrm>
            <a:prstGeom prst="rect">
              <a:avLst/>
            </a:prstGeom>
          </p:spPr>
          <p:txBody>
            <a:bodyPr wrap="square">
              <a:spAutoFit/>
            </a:bodyPr>
            <a:lstStyle/>
            <a:p>
              <a:pPr algn="ctr">
                <a:lnSpc>
                  <a:spcPct val="140000"/>
                </a:lnSpc>
              </a:pPr>
              <a:r>
                <a:rPr lang="en-US" altLang="zh-CN" sz="2400" dirty="0" smtClean="0">
                  <a:solidFill>
                    <a:srgbClr val="D7271E"/>
                  </a:solidFill>
                  <a:latin typeface="义启粗黑体" panose="02000800000000000000" pitchFamily="2" charset="-128"/>
                  <a:ea typeface="义启粗黑体" panose="02000800000000000000" pitchFamily="2" charset="-128"/>
                </a:rPr>
                <a:t>1</a:t>
              </a:r>
              <a:endParaRPr lang="zh-CN" altLang="en-US" sz="2400" dirty="0">
                <a:solidFill>
                  <a:srgbClr val="D7271E"/>
                </a:solidFill>
                <a:latin typeface="义启粗黑体" panose="02000800000000000000" pitchFamily="2" charset="-128"/>
                <a:ea typeface="义启粗黑体" panose="02000800000000000000" pitchFamily="2" charset="-128"/>
              </a:endParaRPr>
            </a:p>
          </p:txBody>
        </p:sp>
      </p:grpSp>
      <p:grpSp>
        <p:nvGrpSpPr>
          <p:cNvPr id="38" name="组合 37"/>
          <p:cNvGrpSpPr/>
          <p:nvPr/>
        </p:nvGrpSpPr>
        <p:grpSpPr>
          <a:xfrm>
            <a:off x="3800735" y="2782985"/>
            <a:ext cx="6666436" cy="694798"/>
            <a:chOff x="5528413" y="3348431"/>
            <a:chExt cx="4771520" cy="694798"/>
          </a:xfrm>
        </p:grpSpPr>
        <p:sp>
          <p:nvSpPr>
            <p:cNvPr id="39" name="任意多边形 38"/>
            <p:cNvSpPr/>
            <p:nvPr/>
          </p:nvSpPr>
          <p:spPr>
            <a:xfrm>
              <a:off x="6008284" y="3485229"/>
              <a:ext cx="4291649"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椭圆 39"/>
            <p:cNvSpPr/>
            <p:nvPr/>
          </p:nvSpPr>
          <p:spPr>
            <a:xfrm>
              <a:off x="5528413" y="3467229"/>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矩形 40">
              <a:extLst>
                <a:ext uri="{FF2B5EF4-FFF2-40B4-BE49-F238E27FC236}">
                  <a16:creationId xmlns:a16="http://schemas.microsoft.com/office/drawing/2014/main" xmlns="" id="{AB3A69B3-F3D6-4D5E-A9CA-D94F5BE70AC4}"/>
                </a:ext>
              </a:extLst>
            </p:cNvPr>
            <p:cNvSpPr/>
            <p:nvPr/>
          </p:nvSpPr>
          <p:spPr>
            <a:xfrm>
              <a:off x="6382934" y="3348431"/>
              <a:ext cx="3366637" cy="668453"/>
            </a:xfrm>
            <a:prstGeom prst="rect">
              <a:avLst/>
            </a:prstGeom>
          </p:spPr>
          <p:txBody>
            <a:bodyPr wrap="square">
              <a:spAutoFit/>
            </a:bodyPr>
            <a:lstStyle/>
            <a:p>
              <a:pPr>
                <a:lnSpc>
                  <a:spcPct val="140000"/>
                </a:lnSpc>
              </a:pPr>
              <a:r>
                <a:rPr lang="zh-CN" altLang="en-US" sz="3000" b="1" spc="100" dirty="0" smtClean="0">
                  <a:solidFill>
                    <a:srgbClr val="C00000"/>
                  </a:solidFill>
                  <a:latin typeface="华文中宋" charset="-122"/>
                  <a:ea typeface="华文中宋" charset="-122"/>
                </a:rPr>
                <a:t>建筑业资质升级新政策</a:t>
              </a:r>
              <a:endParaRPr lang="zh-CN" altLang="en-US" sz="3000" b="1" spc="100" dirty="0">
                <a:solidFill>
                  <a:srgbClr val="C00000"/>
                </a:solidFill>
                <a:latin typeface="华文中宋" charset="-122"/>
                <a:ea typeface="华文中宋" charset="-122"/>
              </a:endParaRPr>
            </a:p>
          </p:txBody>
        </p:sp>
        <p:sp>
          <p:nvSpPr>
            <p:cNvPr id="42" name="矩形 41">
              <a:extLst>
                <a:ext uri="{FF2B5EF4-FFF2-40B4-BE49-F238E27FC236}">
                  <a16:creationId xmlns:a16="http://schemas.microsoft.com/office/drawing/2014/main" xmlns="" id="{AB3A69B3-F3D6-4D5E-A9CA-D94F5BE70AC4}"/>
                </a:ext>
              </a:extLst>
            </p:cNvPr>
            <p:cNvSpPr/>
            <p:nvPr/>
          </p:nvSpPr>
          <p:spPr>
            <a:xfrm>
              <a:off x="5528413" y="3442437"/>
              <a:ext cx="576000" cy="555088"/>
            </a:xfrm>
            <a:prstGeom prst="rect">
              <a:avLst/>
            </a:prstGeom>
          </p:spPr>
          <p:txBody>
            <a:bodyPr wrap="square">
              <a:spAutoFit/>
            </a:bodyPr>
            <a:lstStyle/>
            <a:p>
              <a:pPr algn="ctr">
                <a:lnSpc>
                  <a:spcPct val="140000"/>
                </a:lnSpc>
              </a:pPr>
              <a:r>
                <a:rPr lang="en-US" altLang="zh-CN" sz="2400" dirty="0" smtClean="0">
                  <a:solidFill>
                    <a:srgbClr val="D7271E"/>
                  </a:solidFill>
                  <a:latin typeface="义启粗黑体" panose="02000800000000000000" pitchFamily="2" charset="-128"/>
                  <a:ea typeface="义启粗黑体" panose="02000800000000000000" pitchFamily="2" charset="-128"/>
                </a:rPr>
                <a:t>3</a:t>
              </a:r>
              <a:endParaRPr lang="zh-CN" altLang="en-US" sz="2400" dirty="0">
                <a:solidFill>
                  <a:srgbClr val="D7271E"/>
                </a:solidFill>
                <a:latin typeface="义启粗黑体" panose="02000800000000000000" pitchFamily="2" charset="-128"/>
                <a:ea typeface="义启粗黑体" panose="02000800000000000000" pitchFamily="2" charset="-128"/>
              </a:endParaRPr>
            </a:p>
          </p:txBody>
        </p:sp>
        <p:sp>
          <p:nvSpPr>
            <p:cNvPr id="43" name="燕尾形 42"/>
            <p:cNvSpPr/>
            <p:nvPr/>
          </p:nvSpPr>
          <p:spPr>
            <a:xfrm>
              <a:off x="9960140" y="3683798"/>
              <a:ext cx="142862" cy="142862"/>
            </a:xfrm>
            <a:prstGeom prst="chevron">
              <a:avLst/>
            </a:prstGeom>
            <a:solidFill>
              <a:srgbClr val="DF2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4" name="组合 43"/>
          <p:cNvGrpSpPr/>
          <p:nvPr/>
        </p:nvGrpSpPr>
        <p:grpSpPr>
          <a:xfrm>
            <a:off x="3826375" y="4953618"/>
            <a:ext cx="6666436" cy="694797"/>
            <a:chOff x="5528413" y="3348432"/>
            <a:chExt cx="4771520" cy="694797"/>
          </a:xfrm>
        </p:grpSpPr>
        <p:sp>
          <p:nvSpPr>
            <p:cNvPr id="45" name="任意多边形 44"/>
            <p:cNvSpPr/>
            <p:nvPr/>
          </p:nvSpPr>
          <p:spPr>
            <a:xfrm>
              <a:off x="6008284" y="3485229"/>
              <a:ext cx="4291649"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6" name="椭圆 45"/>
            <p:cNvSpPr/>
            <p:nvPr/>
          </p:nvSpPr>
          <p:spPr>
            <a:xfrm>
              <a:off x="5528413" y="3467229"/>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7" name="矩形 46">
              <a:extLst>
                <a:ext uri="{FF2B5EF4-FFF2-40B4-BE49-F238E27FC236}">
                  <a16:creationId xmlns:a16="http://schemas.microsoft.com/office/drawing/2014/main" xmlns="" id="{AB3A69B3-F3D6-4D5E-A9CA-D94F5BE70AC4}"/>
                </a:ext>
              </a:extLst>
            </p:cNvPr>
            <p:cNvSpPr/>
            <p:nvPr/>
          </p:nvSpPr>
          <p:spPr>
            <a:xfrm>
              <a:off x="6382934" y="3348432"/>
              <a:ext cx="3366637" cy="668453"/>
            </a:xfrm>
            <a:prstGeom prst="rect">
              <a:avLst/>
            </a:prstGeom>
          </p:spPr>
          <p:txBody>
            <a:bodyPr wrap="square">
              <a:spAutoFit/>
            </a:bodyPr>
            <a:lstStyle/>
            <a:p>
              <a:pPr>
                <a:lnSpc>
                  <a:spcPct val="140000"/>
                </a:lnSpc>
              </a:pPr>
              <a:r>
                <a:rPr lang="zh-CN" altLang="en-US" sz="3000" b="1" spc="100" dirty="0" smtClean="0">
                  <a:solidFill>
                    <a:srgbClr val="C00000"/>
                  </a:solidFill>
                  <a:latin typeface="华文中宋" charset="-122"/>
                  <a:ea typeface="华文中宋" charset="-122"/>
                </a:rPr>
                <a:t>资质申报注意事项答疑</a:t>
              </a:r>
              <a:endParaRPr lang="zh-CN" altLang="en-US" sz="3000" b="1" spc="100" dirty="0">
                <a:solidFill>
                  <a:srgbClr val="C00000"/>
                </a:solidFill>
                <a:latin typeface="华文中宋" charset="-122"/>
                <a:ea typeface="华文中宋" charset="-122"/>
              </a:endParaRPr>
            </a:p>
          </p:txBody>
        </p:sp>
        <p:sp>
          <p:nvSpPr>
            <p:cNvPr id="48" name="矩形 47">
              <a:extLst>
                <a:ext uri="{FF2B5EF4-FFF2-40B4-BE49-F238E27FC236}">
                  <a16:creationId xmlns:a16="http://schemas.microsoft.com/office/drawing/2014/main" xmlns="" id="{AB3A69B3-F3D6-4D5E-A9CA-D94F5BE70AC4}"/>
                </a:ext>
              </a:extLst>
            </p:cNvPr>
            <p:cNvSpPr/>
            <p:nvPr/>
          </p:nvSpPr>
          <p:spPr>
            <a:xfrm>
              <a:off x="5528413" y="3442437"/>
              <a:ext cx="576000" cy="555088"/>
            </a:xfrm>
            <a:prstGeom prst="rect">
              <a:avLst/>
            </a:prstGeom>
          </p:spPr>
          <p:txBody>
            <a:bodyPr wrap="square">
              <a:spAutoFit/>
            </a:bodyPr>
            <a:lstStyle/>
            <a:p>
              <a:pPr algn="ctr">
                <a:lnSpc>
                  <a:spcPct val="140000"/>
                </a:lnSpc>
              </a:pPr>
              <a:r>
                <a:rPr lang="en-US" altLang="zh-CN" sz="2400" dirty="0" smtClean="0">
                  <a:solidFill>
                    <a:srgbClr val="D7271E"/>
                  </a:solidFill>
                  <a:latin typeface="义启粗黑体" panose="02000800000000000000" pitchFamily="2" charset="-128"/>
                  <a:ea typeface="义启粗黑体" panose="02000800000000000000" pitchFamily="2" charset="-128"/>
                </a:rPr>
                <a:t>5</a:t>
              </a:r>
              <a:endParaRPr lang="zh-CN" altLang="en-US" sz="2400" dirty="0">
                <a:solidFill>
                  <a:srgbClr val="D7271E"/>
                </a:solidFill>
                <a:latin typeface="义启粗黑体" panose="02000800000000000000" pitchFamily="2" charset="-128"/>
                <a:ea typeface="义启粗黑体" panose="02000800000000000000" pitchFamily="2" charset="-128"/>
              </a:endParaRPr>
            </a:p>
          </p:txBody>
        </p:sp>
        <p:sp>
          <p:nvSpPr>
            <p:cNvPr id="49" name="燕尾形 48"/>
            <p:cNvSpPr/>
            <p:nvPr/>
          </p:nvSpPr>
          <p:spPr>
            <a:xfrm>
              <a:off x="9960140" y="3683798"/>
              <a:ext cx="142862" cy="142862"/>
            </a:xfrm>
            <a:prstGeom prst="chevron">
              <a:avLst/>
            </a:prstGeom>
            <a:solidFill>
              <a:srgbClr val="DF2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6" name="灯片编号占位符 35"/>
          <p:cNvSpPr>
            <a:spLocks noGrp="1"/>
          </p:cNvSpPr>
          <p:nvPr>
            <p:ph type="sldNum" sz="quarter" idx="12"/>
          </p:nvPr>
        </p:nvSpPr>
        <p:spPr/>
        <p:txBody>
          <a:bodyPr/>
          <a:lstStyle/>
          <a:p>
            <a:fld id="{5A7F82A7-7975-47A0-8895-0BD20C0EC306}" type="slidenum">
              <a:rPr lang="zh-CN" altLang="en-US" smtClean="0"/>
              <a:pPr/>
              <a:t>2</a:t>
            </a:fld>
            <a:endParaRPr lang="zh-CN" altLang="en-US"/>
          </a:p>
        </p:txBody>
      </p:sp>
    </p:spTree>
    <p:extLst>
      <p:ext uri="{BB962C8B-B14F-4D97-AF65-F5344CB8AC3E}">
        <p14:creationId xmlns:p14="http://schemas.microsoft.com/office/powerpoint/2010/main" xmlns="" val="1926539099"/>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1+#ppt_w/2"/>
                                          </p:val>
                                        </p:tav>
                                        <p:tav tm="100000">
                                          <p:val>
                                            <p:strVal val="#ppt_x"/>
                                          </p:val>
                                        </p:tav>
                                      </p:tavLst>
                                    </p:anim>
                                    <p:anim calcmode="lin" valueType="num">
                                      <p:cBhvr additive="base">
                                        <p:cTn id="29" dur="500" fill="hold"/>
                                        <p:tgtEl>
                                          <p:spTgt spid="38"/>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1+#ppt_w/2"/>
                                          </p:val>
                                        </p:tav>
                                        <p:tav tm="100000">
                                          <p:val>
                                            <p:strVal val="#ppt_x"/>
                                          </p:val>
                                        </p:tav>
                                      </p:tavLst>
                                    </p:anim>
                                    <p:anim calcmode="lin" valueType="num">
                                      <p:cBhvr additive="base">
                                        <p:cTn id="34"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EF2EC5-EE7F-4874-BF62-4A5449E0A99B}"/>
              </a:ext>
            </a:extLst>
          </p:cNvPr>
          <p:cNvSpPr/>
          <p:nvPr/>
        </p:nvSpPr>
        <p:spPr>
          <a:xfrm>
            <a:off x="3246595" y="355854"/>
            <a:ext cx="5723234" cy="783676"/>
          </a:xfrm>
          <a:prstGeom prst="rect">
            <a:avLst/>
          </a:prstGeom>
          <a:noFill/>
        </p:spPr>
        <p:txBody>
          <a:bodyPr wrap="square" rtlCol="0">
            <a:spAutoFit/>
          </a:bodyPr>
          <a:lstStyle/>
          <a:p>
            <a:pPr algn="ctr">
              <a:lnSpc>
                <a:spcPct val="140000"/>
              </a:lnSpc>
            </a:pPr>
            <a:r>
              <a:rPr lang="zh-CN" altLang="en-US" sz="3600" b="1" spc="100" dirty="0" smtClean="0">
                <a:latin typeface="华文中宋" charset="-122"/>
                <a:ea typeface="华文中宋" charset="-122"/>
              </a:rPr>
              <a:t>资质申报</a:t>
            </a:r>
            <a:r>
              <a:rPr lang="zh-CN" altLang="en-US" sz="3600" b="1" spc="100" dirty="0" smtClean="0">
                <a:solidFill>
                  <a:srgbClr val="C00000"/>
                </a:solidFill>
                <a:latin typeface="华文中宋" charset="-122"/>
                <a:ea typeface="华文中宋" charset="-122"/>
              </a:rPr>
              <a:t>注意事项</a:t>
            </a:r>
            <a:r>
              <a:rPr lang="zh-CN" altLang="en-US" sz="3600" b="1" spc="100" dirty="0" smtClean="0">
                <a:latin typeface="华文中宋" charset="-122"/>
                <a:ea typeface="华文中宋" charset="-122"/>
              </a:rPr>
              <a:t>答疑</a:t>
            </a:r>
            <a:endParaRPr lang="zh-CN" altLang="en-US" sz="3600" b="1" spc="100" dirty="0">
              <a:latin typeface="华文中宋" charset="-122"/>
              <a:ea typeface="华文中宋" charset="-122"/>
            </a:endParaRPr>
          </a:p>
        </p:txBody>
      </p:sp>
      <p:grpSp>
        <p:nvGrpSpPr>
          <p:cNvPr id="2" name="Group 4">
            <a:extLst>
              <a:ext uri="{FF2B5EF4-FFF2-40B4-BE49-F238E27FC236}">
                <a16:creationId xmlns:a16="http://schemas.microsoft.com/office/drawing/2014/main" xmlns=""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xmlns=""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xmlns=""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xmlns=""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4" name="Group 4">
            <a:extLst>
              <a:ext uri="{FF2B5EF4-FFF2-40B4-BE49-F238E27FC236}">
                <a16:creationId xmlns:a16="http://schemas.microsoft.com/office/drawing/2014/main" xmlns=""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xmlns=""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xmlns=""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xmlns=""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组合 25"/>
          <p:cNvGrpSpPr/>
          <p:nvPr/>
        </p:nvGrpSpPr>
        <p:grpSpPr>
          <a:xfrm>
            <a:off x="590903" y="1305068"/>
            <a:ext cx="3712817" cy="447716"/>
            <a:chOff x="6111487" y="1721560"/>
            <a:chExt cx="2826257" cy="447716"/>
          </a:xfrm>
        </p:grpSpPr>
        <p:sp>
          <p:nvSpPr>
            <p:cNvPr id="1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a:extLst>
                <a:ext uri="{FF2B5EF4-FFF2-40B4-BE49-F238E27FC236}">
                  <a16:creationId xmlns:a16="http://schemas.microsoft.com/office/drawing/2014/main" xmlns="" id="{4CCAB53B-984A-40BB-8541-592FEB4E45E4}"/>
                </a:ext>
              </a:extLst>
            </p:cNvPr>
            <p:cNvSpPr txBox="1"/>
            <p:nvPr/>
          </p:nvSpPr>
          <p:spPr>
            <a:xfrm>
              <a:off x="6229399" y="1790855"/>
              <a:ext cx="2708345"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资质申报中常见问题</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sp>
        <p:nvSpPr>
          <p:cNvPr id="26" name="文本框 24"/>
          <p:cNvSpPr txBox="1"/>
          <p:nvPr/>
        </p:nvSpPr>
        <p:spPr>
          <a:xfrm>
            <a:off x="307649" y="2555031"/>
            <a:ext cx="1677773" cy="1631216"/>
          </a:xfrm>
          <a:prstGeom prst="rect">
            <a:avLst/>
          </a:prstGeom>
          <a:noFill/>
        </p:spPr>
        <p:txBody>
          <a:bodyPr wrap="square">
            <a:spAutoFit/>
          </a:bodyPr>
          <a:lstStyle/>
          <a:p>
            <a:pPr algn="r" fontAlgn="auto">
              <a:spcBef>
                <a:spcPts val="0"/>
              </a:spcBef>
              <a:spcAft>
                <a:spcPts val="0"/>
              </a:spcAft>
              <a:defRPr/>
            </a:pPr>
            <a:r>
              <a:rPr lang="en-US" altLang="zh-CN" sz="10000" b="1" dirty="0" smtClean="0">
                <a:solidFill>
                  <a:srgbClr val="D7271E"/>
                </a:solidFill>
                <a:latin typeface="Impact" panose="020B0806030902050204" pitchFamily="34" charset="0"/>
                <a:ea typeface="微软雅黑" panose="020B0503020204020204" pitchFamily="34" charset="-122"/>
              </a:rPr>
              <a:t>05</a:t>
            </a:r>
            <a:endParaRPr lang="zh-CN" altLang="en-US" sz="10000" b="1" dirty="0">
              <a:solidFill>
                <a:srgbClr val="D7271E"/>
              </a:solidFill>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55767" y="276839"/>
            <a:ext cx="1743075" cy="1190625"/>
          </a:xfrm>
          <a:prstGeom prst="rect">
            <a:avLst/>
          </a:prstGeom>
        </p:spPr>
      </p:pic>
      <p:sp>
        <p:nvSpPr>
          <p:cNvPr id="29" name="PA_chenying0907 19"/>
          <p:cNvSpPr/>
          <p:nvPr>
            <p:custDataLst>
              <p:tags r:id="rId1"/>
            </p:custDataLst>
          </p:nvPr>
        </p:nvSpPr>
        <p:spPr>
          <a:xfrm>
            <a:off x="2375731" y="2230453"/>
            <a:ext cx="8870534" cy="3531724"/>
          </a:xfrm>
          <a:prstGeom prst="rect">
            <a:avLst/>
          </a:prstGeom>
        </p:spPr>
        <p:txBody>
          <a:bodyPr wrap="square" lIns="68568" tIns="34284" rIns="68568" bIns="34284">
            <a:spAutoFit/>
          </a:bodyPr>
          <a:lstStyle/>
          <a:p>
            <a:pPr lvl="0">
              <a:lnSpc>
                <a:spcPts val="3000"/>
              </a:lnSpc>
            </a:pPr>
            <a:r>
              <a:rPr lang="en-US" altLang="zh-CN" sz="1600" dirty="0" smtClean="0"/>
              <a:t>1.</a:t>
            </a:r>
            <a:r>
              <a:rPr lang="zh-CN" altLang="en-US" sz="1600" dirty="0" smtClean="0"/>
              <a:t>基本信息：根据营业执照如实填写，法人、地址、注册资金、经济类型对照工商信息填写，人员信息根据申报信息填写，资产根据审计报告填写，新办不需要填写资产；</a:t>
            </a:r>
          </a:p>
          <a:p>
            <a:pPr lvl="0">
              <a:lnSpc>
                <a:spcPts val="3000"/>
              </a:lnSpc>
            </a:pPr>
            <a:r>
              <a:rPr lang="en-US" altLang="zh-CN" sz="1600" dirty="0" smtClean="0"/>
              <a:t>2.</a:t>
            </a:r>
            <a:r>
              <a:rPr lang="zh-CN" altLang="en-US" sz="1600" dirty="0" smtClean="0"/>
              <a:t>企业简介根据营业执照如实填写，不能有错误；</a:t>
            </a:r>
          </a:p>
          <a:p>
            <a:pPr lvl="0">
              <a:lnSpc>
                <a:spcPts val="3000"/>
              </a:lnSpc>
            </a:pPr>
            <a:r>
              <a:rPr lang="en-US" altLang="zh-CN" sz="1600" dirty="0" smtClean="0"/>
              <a:t>3.</a:t>
            </a:r>
            <a:r>
              <a:rPr lang="zh-CN" altLang="en-US" sz="1600" dirty="0" smtClean="0"/>
              <a:t>法定代表人：如实填写信息，身份证不能漏传或者过期；</a:t>
            </a:r>
            <a:r>
              <a:rPr lang="en-US" altLang="zh-CN" sz="1600" dirty="0" smtClean="0"/>
              <a:t>3.</a:t>
            </a:r>
            <a:endParaRPr lang="zh-CN" altLang="en-US" sz="1600" dirty="0" smtClean="0"/>
          </a:p>
          <a:p>
            <a:pPr lvl="0">
              <a:lnSpc>
                <a:spcPts val="3000"/>
              </a:lnSpc>
            </a:pPr>
            <a:r>
              <a:rPr lang="en-US" altLang="zh-CN" sz="1600" dirty="0" smtClean="0"/>
              <a:t>4.</a:t>
            </a:r>
            <a:r>
              <a:rPr lang="zh-CN" altLang="en-US" sz="1600" dirty="0" smtClean="0"/>
              <a:t>技术负责人：工程管理经验年限和专业，级别符合标准要求，取得职称证时必须要在取证市州工作，比如职称证是荆州市的，那取得职称最少前两年在要在荆州市工作，如果不是，那就是职称存疑，工作单位必须要有相关资质、作技术负责人的工作单位必须要有相关资质、项目施工之前必须有有安全证、业绩指标符合相关资质标准；</a:t>
            </a:r>
          </a:p>
          <a:p>
            <a:pPr lvl="0">
              <a:lnSpc>
                <a:spcPts val="3000"/>
              </a:lnSpc>
            </a:pPr>
            <a:r>
              <a:rPr lang="en-US" altLang="zh-CN" sz="1600" dirty="0" smtClean="0"/>
              <a:t>5.</a:t>
            </a:r>
            <a:r>
              <a:rPr lang="zh-CN" altLang="en-US" sz="1600" dirty="0" smtClean="0"/>
              <a:t>注册建造师：专业和人数符合标准要求；</a:t>
            </a:r>
            <a:endParaRPr lang="zh-CN" altLang="en-US" sz="1600" dirty="0"/>
          </a:p>
        </p:txBody>
      </p:sp>
      <p:sp>
        <p:nvSpPr>
          <p:cNvPr id="18" name="灯片编号占位符 17"/>
          <p:cNvSpPr>
            <a:spLocks noGrp="1"/>
          </p:cNvSpPr>
          <p:nvPr>
            <p:ph type="sldNum" sz="quarter" idx="12"/>
          </p:nvPr>
        </p:nvSpPr>
        <p:spPr/>
        <p:txBody>
          <a:bodyPr/>
          <a:lstStyle/>
          <a:p>
            <a:fld id="{5A7F82A7-7975-47A0-8895-0BD20C0EC306}" type="slidenum">
              <a:rPr lang="zh-CN" altLang="en-US" smtClean="0"/>
              <a:pPr/>
              <a:t>20</a:t>
            </a:fld>
            <a:endParaRPr lang="zh-CN" altLang="en-US"/>
          </a:p>
        </p:txBody>
      </p:sp>
    </p:spTree>
    <p:extLst>
      <p:ext uri="{BB962C8B-B14F-4D97-AF65-F5344CB8AC3E}">
        <p14:creationId xmlns:p14="http://schemas.microsoft.com/office/powerpoint/2010/main" xmlns=""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4*#ppt_w"/>
                                          </p:val>
                                        </p:tav>
                                        <p:tav tm="100000">
                                          <p:val>
                                            <p:strVal val="#ppt_w"/>
                                          </p:val>
                                        </p:tav>
                                      </p:tavLst>
                                    </p:anim>
                                    <p:anim calcmode="lin" valueType="num">
                                      <p:cBhvr>
                                        <p:cTn id="13"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EF2EC5-EE7F-4874-BF62-4A5449E0A99B}"/>
              </a:ext>
            </a:extLst>
          </p:cNvPr>
          <p:cNvSpPr/>
          <p:nvPr/>
        </p:nvSpPr>
        <p:spPr>
          <a:xfrm>
            <a:off x="3246595" y="355854"/>
            <a:ext cx="5723234" cy="783676"/>
          </a:xfrm>
          <a:prstGeom prst="rect">
            <a:avLst/>
          </a:prstGeom>
          <a:noFill/>
        </p:spPr>
        <p:txBody>
          <a:bodyPr wrap="square" rtlCol="0">
            <a:spAutoFit/>
          </a:bodyPr>
          <a:lstStyle/>
          <a:p>
            <a:pPr algn="ctr">
              <a:lnSpc>
                <a:spcPct val="140000"/>
              </a:lnSpc>
            </a:pPr>
            <a:r>
              <a:rPr lang="zh-CN" altLang="en-US" sz="3600" b="1" spc="100" dirty="0" smtClean="0">
                <a:latin typeface="华文中宋" charset="-122"/>
                <a:ea typeface="华文中宋" charset="-122"/>
              </a:rPr>
              <a:t>资质申报</a:t>
            </a:r>
            <a:r>
              <a:rPr lang="zh-CN" altLang="en-US" sz="3600" b="1" spc="100" dirty="0" smtClean="0">
                <a:solidFill>
                  <a:srgbClr val="C00000"/>
                </a:solidFill>
                <a:latin typeface="华文中宋" charset="-122"/>
                <a:ea typeface="华文中宋" charset="-122"/>
              </a:rPr>
              <a:t>注意事项</a:t>
            </a:r>
            <a:r>
              <a:rPr lang="zh-CN" altLang="en-US" sz="3600" b="1" spc="100" dirty="0" smtClean="0">
                <a:latin typeface="华文中宋" charset="-122"/>
                <a:ea typeface="华文中宋" charset="-122"/>
              </a:rPr>
              <a:t>答疑</a:t>
            </a:r>
            <a:endParaRPr lang="zh-CN" altLang="en-US" sz="3600" b="1" spc="100" dirty="0">
              <a:latin typeface="华文中宋" charset="-122"/>
              <a:ea typeface="华文中宋" charset="-122"/>
            </a:endParaRPr>
          </a:p>
        </p:txBody>
      </p:sp>
      <p:grpSp>
        <p:nvGrpSpPr>
          <p:cNvPr id="2" name="Group 4">
            <a:extLst>
              <a:ext uri="{FF2B5EF4-FFF2-40B4-BE49-F238E27FC236}">
                <a16:creationId xmlns:a16="http://schemas.microsoft.com/office/drawing/2014/main" xmlns=""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xmlns=""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xmlns=""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xmlns=""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4" name="Group 4">
            <a:extLst>
              <a:ext uri="{FF2B5EF4-FFF2-40B4-BE49-F238E27FC236}">
                <a16:creationId xmlns:a16="http://schemas.microsoft.com/office/drawing/2014/main" xmlns=""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xmlns=""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xmlns=""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xmlns=""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组合 25"/>
          <p:cNvGrpSpPr/>
          <p:nvPr/>
        </p:nvGrpSpPr>
        <p:grpSpPr>
          <a:xfrm>
            <a:off x="419987" y="1510167"/>
            <a:ext cx="3712817" cy="447716"/>
            <a:chOff x="6111487" y="1721560"/>
            <a:chExt cx="2826257" cy="447716"/>
          </a:xfrm>
        </p:grpSpPr>
        <p:sp>
          <p:nvSpPr>
            <p:cNvPr id="1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a:extLst>
                <a:ext uri="{FF2B5EF4-FFF2-40B4-BE49-F238E27FC236}">
                  <a16:creationId xmlns:a16="http://schemas.microsoft.com/office/drawing/2014/main" xmlns="" id="{4CCAB53B-984A-40BB-8541-592FEB4E45E4}"/>
                </a:ext>
              </a:extLst>
            </p:cNvPr>
            <p:cNvSpPr txBox="1"/>
            <p:nvPr/>
          </p:nvSpPr>
          <p:spPr>
            <a:xfrm>
              <a:off x="6229399" y="1790855"/>
              <a:ext cx="2708345"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资质申报中常见问题</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sp>
        <p:nvSpPr>
          <p:cNvPr id="26" name="文本框 24"/>
          <p:cNvSpPr txBox="1"/>
          <p:nvPr/>
        </p:nvSpPr>
        <p:spPr>
          <a:xfrm>
            <a:off x="307649" y="2555031"/>
            <a:ext cx="1677773" cy="1631216"/>
          </a:xfrm>
          <a:prstGeom prst="rect">
            <a:avLst/>
          </a:prstGeom>
          <a:noFill/>
        </p:spPr>
        <p:txBody>
          <a:bodyPr wrap="square">
            <a:spAutoFit/>
          </a:bodyPr>
          <a:lstStyle/>
          <a:p>
            <a:pPr algn="r" fontAlgn="auto">
              <a:spcBef>
                <a:spcPts val="0"/>
              </a:spcBef>
              <a:spcAft>
                <a:spcPts val="0"/>
              </a:spcAft>
              <a:defRPr/>
            </a:pPr>
            <a:r>
              <a:rPr lang="en-US" altLang="zh-CN" sz="10000" b="1" dirty="0" smtClean="0">
                <a:solidFill>
                  <a:srgbClr val="D7271E"/>
                </a:solidFill>
                <a:latin typeface="Impact" panose="020B0806030902050204" pitchFamily="34" charset="0"/>
                <a:ea typeface="微软雅黑" panose="020B0503020204020204" pitchFamily="34" charset="-122"/>
              </a:rPr>
              <a:t>05</a:t>
            </a:r>
            <a:endParaRPr lang="zh-CN" altLang="en-US" sz="10000" b="1" dirty="0">
              <a:solidFill>
                <a:srgbClr val="D7271E"/>
              </a:solidFill>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55767" y="276839"/>
            <a:ext cx="1743075" cy="1190625"/>
          </a:xfrm>
          <a:prstGeom prst="rect">
            <a:avLst/>
          </a:prstGeom>
        </p:spPr>
      </p:pic>
      <p:sp>
        <p:nvSpPr>
          <p:cNvPr id="29" name="PA_chenying0907 19"/>
          <p:cNvSpPr/>
          <p:nvPr>
            <p:custDataLst>
              <p:tags r:id="rId1"/>
            </p:custDataLst>
          </p:nvPr>
        </p:nvSpPr>
        <p:spPr>
          <a:xfrm>
            <a:off x="2427003" y="2315912"/>
            <a:ext cx="9417467" cy="3980565"/>
          </a:xfrm>
          <a:prstGeom prst="rect">
            <a:avLst/>
          </a:prstGeom>
        </p:spPr>
        <p:txBody>
          <a:bodyPr wrap="square" lIns="68568" tIns="34284" rIns="68568" bIns="34284">
            <a:spAutoFit/>
          </a:bodyPr>
          <a:lstStyle/>
          <a:p>
            <a:pPr lvl="0">
              <a:lnSpc>
                <a:spcPts val="2500"/>
              </a:lnSpc>
            </a:pPr>
            <a:r>
              <a:rPr lang="en-US" altLang="zh-CN" sz="1600" dirty="0" smtClean="0">
                <a:latin typeface="宋体" pitchFamily="2" charset="-122"/>
                <a:ea typeface="宋体" pitchFamily="2" charset="-122"/>
              </a:rPr>
              <a:t>6.</a:t>
            </a:r>
            <a:r>
              <a:rPr lang="zh-CN" altLang="en-US" sz="1600" dirty="0" smtClean="0">
                <a:latin typeface="宋体" pitchFamily="2" charset="-122"/>
                <a:ea typeface="宋体" pitchFamily="2" charset="-122"/>
              </a:rPr>
              <a:t>中级职称：专业、人数符合标准要求，标准要求专业齐全的，专业必须齐全，湖北省武汉市职称要网查；（</a:t>
            </a:r>
            <a:r>
              <a:rPr lang="en-US" sz="1600" dirty="0" smtClean="0">
                <a:latin typeface="宋体" pitchFamily="2" charset="-122"/>
                <a:ea typeface="宋体" pitchFamily="2" charset="-122"/>
              </a:rPr>
              <a:t>http://cjrk.hbcic.net.cn/Ewmwzhyx/ZcryManage/ZchengSearch.aspx</a:t>
            </a:r>
            <a:r>
              <a:rPr lang="zh-CN" altLang="en-US" sz="1600" dirty="0" smtClean="0">
                <a:latin typeface="宋体" pitchFamily="2" charset="-122"/>
                <a:ea typeface="宋体" pitchFamily="2" charset="-122"/>
              </a:rPr>
              <a:t>）取得中级职称时的年龄，最低应是</a:t>
            </a:r>
            <a:r>
              <a:rPr lang="en-US" sz="1600" dirty="0" smtClean="0">
                <a:latin typeface="宋体" pitchFamily="2" charset="-122"/>
                <a:ea typeface="宋体" pitchFamily="2" charset="-122"/>
              </a:rPr>
              <a:t>28</a:t>
            </a:r>
            <a:r>
              <a:rPr lang="zh-CN" altLang="en-US" sz="1600" dirty="0" smtClean="0">
                <a:latin typeface="宋体" pitchFamily="2" charset="-122"/>
                <a:ea typeface="宋体" pitchFamily="2" charset="-122"/>
              </a:rPr>
              <a:t>岁以上；</a:t>
            </a:r>
          </a:p>
          <a:p>
            <a:pPr>
              <a:lnSpc>
                <a:spcPts val="2500"/>
              </a:lnSpc>
            </a:pPr>
            <a:r>
              <a:rPr lang="en-US" sz="1600" dirty="0" smtClean="0">
                <a:latin typeface="宋体" pitchFamily="2" charset="-122"/>
                <a:ea typeface="宋体" pitchFamily="2" charset="-122"/>
              </a:rPr>
              <a:t>7.</a:t>
            </a:r>
            <a:r>
              <a:rPr lang="zh-CN" altLang="en-US" sz="1600" dirty="0" smtClean="0">
                <a:latin typeface="宋体" pitchFamily="2" charset="-122"/>
                <a:ea typeface="宋体" pitchFamily="2" charset="-122"/>
              </a:rPr>
              <a:t>技术工人：专业、级别、人数符合标准要求，标准要求专业齐全的，专业必须齐全，技工必须要在网上能查询到（</a:t>
            </a:r>
            <a:r>
              <a:rPr lang="en-US" sz="1600" dirty="0" smtClean="0">
                <a:latin typeface="宋体" pitchFamily="2" charset="-122"/>
                <a:ea typeface="宋体" pitchFamily="2" charset="-122"/>
              </a:rPr>
              <a:t>http://www.whsosta.org.cn/</a:t>
            </a:r>
            <a:r>
              <a:rPr lang="zh-CN" altLang="en-US" sz="1600" dirty="0" smtClean="0">
                <a:latin typeface="宋体" pitchFamily="2" charset="-122"/>
                <a:ea typeface="宋体" pitchFamily="2" charset="-122"/>
              </a:rPr>
              <a:t>）；（</a:t>
            </a:r>
            <a:r>
              <a:rPr lang="en-US" sz="1600" dirty="0" smtClean="0">
                <a:latin typeface="宋体" pitchFamily="2" charset="-122"/>
                <a:ea typeface="宋体" pitchFamily="2" charset="-122"/>
              </a:rPr>
              <a:t>http://www.hbjdzx.org.cn/#</a:t>
            </a:r>
            <a:r>
              <a:rPr lang="zh-CN" altLang="en-US" sz="1600" dirty="0" smtClean="0">
                <a:latin typeface="宋体" pitchFamily="2" charset="-122"/>
                <a:ea typeface="宋体" pitchFamily="2" charset="-122"/>
              </a:rPr>
              <a:t>）；</a:t>
            </a:r>
          </a:p>
          <a:p>
            <a:pPr lvl="0">
              <a:lnSpc>
                <a:spcPts val="2500"/>
              </a:lnSpc>
            </a:pPr>
            <a:r>
              <a:rPr lang="en-US" altLang="zh-CN" sz="1600" dirty="0" smtClean="0">
                <a:latin typeface="宋体" pitchFamily="2" charset="-122"/>
                <a:ea typeface="宋体" pitchFamily="2" charset="-122"/>
              </a:rPr>
              <a:t>8.</a:t>
            </a:r>
            <a:r>
              <a:rPr lang="zh-CN" altLang="en-US" sz="1600" dirty="0" smtClean="0">
                <a:latin typeface="宋体" pitchFamily="2" charset="-122"/>
                <a:ea typeface="宋体" pitchFamily="2" charset="-122"/>
              </a:rPr>
              <a:t>机械设备</a:t>
            </a:r>
            <a:r>
              <a:rPr lang="en-US" sz="1600" dirty="0" smtClean="0">
                <a:latin typeface="宋体" pitchFamily="2" charset="-122"/>
                <a:ea typeface="宋体" pitchFamily="2" charset="-122"/>
              </a:rPr>
              <a:t>:</a:t>
            </a:r>
            <a:r>
              <a:rPr lang="zh-CN" altLang="en-US" sz="1600" dirty="0" smtClean="0">
                <a:latin typeface="宋体" pitchFamily="2" charset="-122"/>
                <a:ea typeface="宋体" pitchFamily="2" charset="-122"/>
              </a:rPr>
              <a:t>根本标准要求提供、必须提供发票，并且可以网查；</a:t>
            </a:r>
          </a:p>
          <a:p>
            <a:pPr lvl="0">
              <a:lnSpc>
                <a:spcPts val="2500"/>
              </a:lnSpc>
            </a:pPr>
            <a:r>
              <a:rPr lang="en-US" altLang="zh-CN" sz="1600" dirty="0" smtClean="0">
                <a:latin typeface="宋体" pitchFamily="2" charset="-122"/>
                <a:ea typeface="宋体" pitchFamily="2" charset="-122"/>
              </a:rPr>
              <a:t>9.</a:t>
            </a:r>
            <a:r>
              <a:rPr lang="zh-CN" altLang="en-US" sz="1600" dirty="0" smtClean="0">
                <a:latin typeface="宋体" pitchFamily="2" charset="-122"/>
                <a:ea typeface="宋体" pitchFamily="2" charset="-122"/>
              </a:rPr>
              <a:t>营业执照：上传最新的营业执照、注册资金和经营范围要满足申报资质、工商信息网</a:t>
            </a:r>
            <a:r>
              <a:rPr lang="en-US" altLang="zh-CN" sz="1600" dirty="0" smtClean="0">
                <a:latin typeface="宋体" pitchFamily="2" charset="-122"/>
                <a:ea typeface="宋体" pitchFamily="2" charset="-122"/>
              </a:rPr>
              <a:t>10.</a:t>
            </a:r>
            <a:r>
              <a:rPr lang="zh-CN" altLang="en-US" sz="1600" dirty="0" smtClean="0">
                <a:latin typeface="宋体" pitchFamily="2" charset="-122"/>
                <a:ea typeface="宋体" pitchFamily="2" charset="-122"/>
              </a:rPr>
              <a:t>可查询最新的营业执照信息；</a:t>
            </a:r>
          </a:p>
          <a:p>
            <a:pPr lvl="0">
              <a:lnSpc>
                <a:spcPts val="2500"/>
              </a:lnSpc>
            </a:pPr>
            <a:r>
              <a:rPr lang="en-US" altLang="zh-CN" sz="1600" dirty="0" smtClean="0">
                <a:latin typeface="宋体" pitchFamily="2" charset="-122"/>
                <a:ea typeface="宋体" pitchFamily="2" charset="-122"/>
              </a:rPr>
              <a:t>11.</a:t>
            </a:r>
            <a:r>
              <a:rPr lang="zh-CN" altLang="en-US" sz="1600" dirty="0" smtClean="0">
                <a:latin typeface="宋体" pitchFamily="2" charset="-122"/>
                <a:ea typeface="宋体" pitchFamily="2" charset="-122"/>
              </a:rPr>
              <a:t>资质证书：上传全部资质证书，信息与省厅查询一致，基本信息与营业执照一致（增项需提供）；</a:t>
            </a:r>
          </a:p>
          <a:p>
            <a:pPr lvl="0">
              <a:lnSpc>
                <a:spcPts val="2500"/>
              </a:lnSpc>
            </a:pPr>
            <a:r>
              <a:rPr lang="en-US" altLang="zh-CN" sz="1600" dirty="0" smtClean="0">
                <a:latin typeface="宋体" pitchFamily="2" charset="-122"/>
                <a:ea typeface="宋体" pitchFamily="2" charset="-122"/>
              </a:rPr>
              <a:t>12.</a:t>
            </a:r>
            <a:r>
              <a:rPr lang="zh-CN" altLang="en-US" sz="1600" dirty="0" smtClean="0">
                <a:latin typeface="宋体" pitchFamily="2" charset="-122"/>
                <a:ea typeface="宋体" pitchFamily="2" charset="-122"/>
              </a:rPr>
              <a:t>安全生产许可证：在有效期内（省厅可以查），基本信息与营业执照一致；</a:t>
            </a:r>
          </a:p>
          <a:p>
            <a:pPr lvl="0">
              <a:lnSpc>
                <a:spcPts val="2500"/>
              </a:lnSpc>
            </a:pPr>
            <a:r>
              <a:rPr lang="en-US" altLang="zh-CN" sz="1600" dirty="0" smtClean="0">
                <a:latin typeface="宋体" pitchFamily="2" charset="-122"/>
                <a:ea typeface="宋体" pitchFamily="2" charset="-122"/>
              </a:rPr>
              <a:t>13.</a:t>
            </a:r>
            <a:r>
              <a:rPr lang="zh-CN" altLang="en-US" sz="1600" dirty="0" smtClean="0">
                <a:latin typeface="宋体" pitchFamily="2" charset="-122"/>
                <a:ea typeface="宋体" pitchFamily="2" charset="-122"/>
              </a:rPr>
              <a:t>审计报告：时间必须是近期或者上一年度，相关信息与营业执照一致。</a:t>
            </a:r>
          </a:p>
          <a:p>
            <a:pPr lvl="0">
              <a:lnSpc>
                <a:spcPts val="3000"/>
              </a:lnSpc>
            </a:pPr>
            <a:endParaRPr lang="zh-CN" altLang="en-US" sz="1600" dirty="0"/>
          </a:p>
        </p:txBody>
      </p:sp>
      <p:sp>
        <p:nvSpPr>
          <p:cNvPr id="18" name="灯片编号占位符 17"/>
          <p:cNvSpPr>
            <a:spLocks noGrp="1"/>
          </p:cNvSpPr>
          <p:nvPr>
            <p:ph type="sldNum" sz="quarter" idx="12"/>
          </p:nvPr>
        </p:nvSpPr>
        <p:spPr/>
        <p:txBody>
          <a:bodyPr/>
          <a:lstStyle/>
          <a:p>
            <a:fld id="{5A7F82A7-7975-47A0-8895-0BD20C0EC306}" type="slidenum">
              <a:rPr lang="zh-CN" altLang="en-US" smtClean="0"/>
              <a:pPr/>
              <a:t>21</a:t>
            </a:fld>
            <a:endParaRPr lang="zh-CN" altLang="en-US"/>
          </a:p>
        </p:txBody>
      </p:sp>
    </p:spTree>
    <p:extLst>
      <p:ext uri="{BB962C8B-B14F-4D97-AF65-F5344CB8AC3E}">
        <p14:creationId xmlns:p14="http://schemas.microsoft.com/office/powerpoint/2010/main" xmlns=""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4*#ppt_w"/>
                                          </p:val>
                                        </p:tav>
                                        <p:tav tm="100000">
                                          <p:val>
                                            <p:strVal val="#ppt_w"/>
                                          </p:val>
                                        </p:tav>
                                      </p:tavLst>
                                    </p:anim>
                                    <p:anim calcmode="lin" valueType="num">
                                      <p:cBhvr>
                                        <p:cTn id="13"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EF2EC5-EE7F-4874-BF62-4A5449E0A99B}"/>
              </a:ext>
            </a:extLst>
          </p:cNvPr>
          <p:cNvSpPr/>
          <p:nvPr/>
        </p:nvSpPr>
        <p:spPr>
          <a:xfrm>
            <a:off x="3246595" y="355854"/>
            <a:ext cx="5723234" cy="783676"/>
          </a:xfrm>
          <a:prstGeom prst="rect">
            <a:avLst/>
          </a:prstGeom>
          <a:noFill/>
        </p:spPr>
        <p:txBody>
          <a:bodyPr wrap="square" rtlCol="0">
            <a:spAutoFit/>
          </a:bodyPr>
          <a:lstStyle/>
          <a:p>
            <a:pPr algn="ctr">
              <a:lnSpc>
                <a:spcPct val="140000"/>
              </a:lnSpc>
            </a:pPr>
            <a:r>
              <a:rPr lang="zh-CN" altLang="en-US" sz="3600" b="1" spc="100" dirty="0" smtClean="0">
                <a:latin typeface="华文中宋" charset="-122"/>
                <a:ea typeface="华文中宋" charset="-122"/>
              </a:rPr>
              <a:t>资质申报</a:t>
            </a:r>
            <a:r>
              <a:rPr lang="zh-CN" altLang="en-US" sz="3600" b="1" spc="100" dirty="0" smtClean="0">
                <a:solidFill>
                  <a:srgbClr val="C00000"/>
                </a:solidFill>
                <a:latin typeface="华文中宋" charset="-122"/>
                <a:ea typeface="华文中宋" charset="-122"/>
              </a:rPr>
              <a:t>注意事项</a:t>
            </a:r>
            <a:r>
              <a:rPr lang="zh-CN" altLang="en-US" sz="3600" b="1" spc="100" dirty="0" smtClean="0">
                <a:latin typeface="华文中宋" charset="-122"/>
                <a:ea typeface="华文中宋" charset="-122"/>
              </a:rPr>
              <a:t>答疑</a:t>
            </a:r>
            <a:endParaRPr lang="zh-CN" altLang="en-US" sz="3600" b="1" spc="100" dirty="0">
              <a:latin typeface="华文中宋" charset="-122"/>
              <a:ea typeface="华文中宋" charset="-122"/>
            </a:endParaRPr>
          </a:p>
        </p:txBody>
      </p:sp>
      <p:grpSp>
        <p:nvGrpSpPr>
          <p:cNvPr id="2" name="Group 4">
            <a:extLst>
              <a:ext uri="{FF2B5EF4-FFF2-40B4-BE49-F238E27FC236}">
                <a16:creationId xmlns:a16="http://schemas.microsoft.com/office/drawing/2014/main" xmlns=""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xmlns=""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xmlns=""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xmlns=""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4" name="Group 4">
            <a:extLst>
              <a:ext uri="{FF2B5EF4-FFF2-40B4-BE49-F238E27FC236}">
                <a16:creationId xmlns:a16="http://schemas.microsoft.com/office/drawing/2014/main" xmlns=""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xmlns=""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xmlns=""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xmlns=""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sp>
        <p:nvSpPr>
          <p:cNvPr id="26" name="文本框 24"/>
          <p:cNvSpPr txBox="1"/>
          <p:nvPr/>
        </p:nvSpPr>
        <p:spPr>
          <a:xfrm>
            <a:off x="307649" y="2555031"/>
            <a:ext cx="1677773" cy="1631216"/>
          </a:xfrm>
          <a:prstGeom prst="rect">
            <a:avLst/>
          </a:prstGeom>
          <a:noFill/>
        </p:spPr>
        <p:txBody>
          <a:bodyPr wrap="square">
            <a:spAutoFit/>
          </a:bodyPr>
          <a:lstStyle/>
          <a:p>
            <a:pPr algn="r" fontAlgn="auto">
              <a:spcBef>
                <a:spcPts val="0"/>
              </a:spcBef>
              <a:spcAft>
                <a:spcPts val="0"/>
              </a:spcAft>
              <a:defRPr/>
            </a:pPr>
            <a:r>
              <a:rPr lang="en-US" altLang="zh-CN" sz="10000" b="1" dirty="0" smtClean="0">
                <a:solidFill>
                  <a:srgbClr val="D7271E"/>
                </a:solidFill>
                <a:latin typeface="Impact" panose="020B0806030902050204" pitchFamily="34" charset="0"/>
                <a:ea typeface="微软雅黑" panose="020B0503020204020204" pitchFamily="34" charset="-122"/>
              </a:rPr>
              <a:t>05</a:t>
            </a:r>
            <a:endParaRPr lang="zh-CN" altLang="en-US" sz="10000" b="1" dirty="0">
              <a:solidFill>
                <a:srgbClr val="D7271E"/>
              </a:solidFill>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55767" y="276839"/>
            <a:ext cx="1743075" cy="1190625"/>
          </a:xfrm>
          <a:prstGeom prst="rect">
            <a:avLst/>
          </a:prstGeom>
        </p:spPr>
      </p:pic>
      <p:sp>
        <p:nvSpPr>
          <p:cNvPr id="29" name="PA_chenying0907 19"/>
          <p:cNvSpPr/>
          <p:nvPr>
            <p:custDataLst>
              <p:tags r:id="rId1"/>
            </p:custDataLst>
          </p:nvPr>
        </p:nvSpPr>
        <p:spPr>
          <a:xfrm>
            <a:off x="2649196" y="2298820"/>
            <a:ext cx="7007551" cy="2958170"/>
          </a:xfrm>
          <a:prstGeom prst="rect">
            <a:avLst/>
          </a:prstGeom>
        </p:spPr>
        <p:txBody>
          <a:bodyPr wrap="square" lIns="68568" tIns="34284" rIns="68568" bIns="34284">
            <a:spAutoFit/>
          </a:bodyPr>
          <a:lstStyle/>
          <a:p>
            <a:pPr lvl="0">
              <a:lnSpc>
                <a:spcPts val="5000"/>
              </a:lnSpc>
            </a:pPr>
            <a:r>
              <a:rPr lang="zh-CN" altLang="en-US" sz="2000" b="1" dirty="0" smtClean="0">
                <a:latin typeface="宋体" pitchFamily="2" charset="-122"/>
                <a:ea typeface="宋体" pitchFamily="2" charset="-122"/>
              </a:rPr>
              <a:t>资质、安许管理</a:t>
            </a:r>
            <a:r>
              <a:rPr lang="en-US" altLang="zh-CN" sz="2000" b="1" dirty="0" smtClean="0">
                <a:latin typeface="宋体" pitchFamily="2" charset="-122"/>
                <a:ea typeface="宋体" pitchFamily="2" charset="-122"/>
              </a:rPr>
              <a:t>QQ</a:t>
            </a:r>
            <a:r>
              <a:rPr lang="zh-CN" altLang="en-US" sz="2000" b="1" dirty="0" smtClean="0">
                <a:latin typeface="宋体" pitchFamily="2" charset="-122"/>
                <a:ea typeface="宋体" pitchFamily="2" charset="-122"/>
              </a:rPr>
              <a:t>群：</a:t>
            </a:r>
            <a:r>
              <a:rPr lang="en-US" altLang="zh-CN" sz="2000" b="1" dirty="0" smtClean="0">
                <a:latin typeface="宋体" pitchFamily="2" charset="-122"/>
                <a:ea typeface="宋体" pitchFamily="2" charset="-122"/>
              </a:rPr>
              <a:t>562503069</a:t>
            </a:r>
            <a:r>
              <a:rPr lang="zh-CN" altLang="en-US" sz="2000" b="1" dirty="0" smtClean="0">
                <a:latin typeface="宋体" pitchFamily="2" charset="-122"/>
                <a:ea typeface="宋体" pitchFamily="2" charset="-122"/>
              </a:rPr>
              <a:t> </a:t>
            </a:r>
            <a:endParaRPr lang="en-US" altLang="zh-CN" sz="2000" b="1" dirty="0" smtClean="0">
              <a:latin typeface="宋体" pitchFamily="2" charset="-122"/>
              <a:ea typeface="宋体" pitchFamily="2" charset="-122"/>
            </a:endParaRPr>
          </a:p>
          <a:p>
            <a:pPr>
              <a:lnSpc>
                <a:spcPts val="5000"/>
              </a:lnSpc>
            </a:pPr>
            <a:r>
              <a:rPr lang="zh-CN" altLang="en-US" sz="2000" b="1" dirty="0" smtClean="0">
                <a:latin typeface="宋体" pitchFamily="2" charset="-122"/>
                <a:ea typeface="宋体" pitchFamily="2" charset="-122"/>
              </a:rPr>
              <a:t>荆州市建筑业</a:t>
            </a:r>
            <a:r>
              <a:rPr lang="en-US" altLang="zh-CN" sz="2000" b="1" dirty="0" smtClean="0">
                <a:latin typeface="宋体" pitchFamily="2" charset="-122"/>
                <a:ea typeface="宋体" pitchFamily="2" charset="-122"/>
              </a:rPr>
              <a:t>QQ</a:t>
            </a:r>
            <a:r>
              <a:rPr lang="zh-CN" altLang="en-US" sz="2000" b="1" dirty="0" smtClean="0">
                <a:latin typeface="宋体" pitchFamily="2" charset="-122"/>
                <a:ea typeface="宋体" pitchFamily="2" charset="-122"/>
              </a:rPr>
              <a:t>群：</a:t>
            </a:r>
            <a:r>
              <a:rPr lang="en-US" altLang="zh-CN" sz="2000" b="1" dirty="0" smtClean="0">
                <a:latin typeface="宋体" pitchFamily="2" charset="-122"/>
                <a:ea typeface="宋体" pitchFamily="2" charset="-122"/>
              </a:rPr>
              <a:t>58323093  256728678  90781538</a:t>
            </a:r>
          </a:p>
          <a:p>
            <a:pPr lvl="0">
              <a:lnSpc>
                <a:spcPts val="5000"/>
              </a:lnSpc>
            </a:pPr>
            <a:r>
              <a:rPr lang="zh-CN" altLang="en-US" sz="2000" b="1" dirty="0" smtClean="0">
                <a:latin typeface="宋体" pitchFamily="2" charset="-122"/>
                <a:ea typeface="宋体" pitchFamily="2" charset="-122"/>
              </a:rPr>
              <a:t>资质咨询电话：</a:t>
            </a:r>
            <a:r>
              <a:rPr lang="en-US" altLang="zh-CN" sz="2000" b="1" dirty="0" smtClean="0">
                <a:latin typeface="宋体" pitchFamily="2" charset="-122"/>
                <a:ea typeface="宋体" pitchFamily="2" charset="-122"/>
              </a:rPr>
              <a:t>8526687</a:t>
            </a:r>
          </a:p>
          <a:p>
            <a:pPr lvl="0">
              <a:lnSpc>
                <a:spcPts val="5000"/>
              </a:lnSpc>
            </a:pPr>
            <a:r>
              <a:rPr lang="zh-CN" altLang="en-US" sz="2000" b="1" dirty="0" smtClean="0">
                <a:latin typeface="宋体" pitchFamily="2" charset="-122"/>
                <a:ea typeface="宋体" pitchFamily="2" charset="-122"/>
              </a:rPr>
              <a:t>安许咨询电话：</a:t>
            </a:r>
            <a:r>
              <a:rPr lang="en-US" altLang="zh-CN" sz="2000" b="1" dirty="0" smtClean="0">
                <a:latin typeface="宋体" pitchFamily="2" charset="-122"/>
                <a:ea typeface="宋体" pitchFamily="2" charset="-122"/>
              </a:rPr>
              <a:t>8255926</a:t>
            </a:r>
          </a:p>
          <a:p>
            <a:pPr lvl="0">
              <a:lnSpc>
                <a:spcPts val="2800"/>
              </a:lnSpc>
            </a:pPr>
            <a:endParaRPr lang="zh-CN" altLang="en-US" sz="1600" dirty="0"/>
          </a:p>
        </p:txBody>
      </p:sp>
      <p:sp>
        <p:nvSpPr>
          <p:cNvPr id="15" name="灯片编号占位符 14"/>
          <p:cNvSpPr>
            <a:spLocks noGrp="1"/>
          </p:cNvSpPr>
          <p:nvPr>
            <p:ph type="sldNum" sz="quarter" idx="12"/>
          </p:nvPr>
        </p:nvSpPr>
        <p:spPr/>
        <p:txBody>
          <a:bodyPr/>
          <a:lstStyle/>
          <a:p>
            <a:fld id="{5A7F82A7-7975-47A0-8895-0BD20C0EC306}" type="slidenum">
              <a:rPr lang="zh-CN" altLang="en-US" smtClean="0"/>
              <a:pPr/>
              <a:t>22</a:t>
            </a:fld>
            <a:endParaRPr lang="zh-CN" altLang="en-US"/>
          </a:p>
        </p:txBody>
      </p:sp>
    </p:spTree>
    <p:extLst>
      <p:ext uri="{BB962C8B-B14F-4D97-AF65-F5344CB8AC3E}">
        <p14:creationId xmlns:p14="http://schemas.microsoft.com/office/powerpoint/2010/main" xmlns=""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strVal val="4*#ppt_w"/>
                                          </p:val>
                                        </p:tav>
                                        <p:tav tm="100000">
                                          <p:val>
                                            <p:strVal val="#ppt_w"/>
                                          </p:val>
                                        </p:tav>
                                      </p:tavLst>
                                    </p:anim>
                                    <p:anim calcmode="lin" valueType="num">
                                      <p:cBhvr>
                                        <p:cTn id="8"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94436" y="319568"/>
            <a:ext cx="1743075" cy="1190625"/>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xmlns="" val="0"/>
              </a:ext>
            </a:extLst>
          </a:blip>
          <a:srcRect l="5065" r="5154"/>
          <a:stretch/>
        </p:blipFill>
        <p:spPr>
          <a:xfrm>
            <a:off x="0" y="4708918"/>
            <a:ext cx="12181115" cy="2149082"/>
          </a:xfrm>
          <a:prstGeom prst="rect">
            <a:avLst/>
          </a:prstGeom>
        </p:spPr>
      </p:pic>
      <p:sp>
        <p:nvSpPr>
          <p:cNvPr id="9" name="矩形 8"/>
          <p:cNvSpPr/>
          <p:nvPr/>
        </p:nvSpPr>
        <p:spPr>
          <a:xfrm>
            <a:off x="0" y="6282000"/>
            <a:ext cx="12191999" cy="576000"/>
          </a:xfrm>
          <a:prstGeom prst="rect">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26"/>
          <p:cNvSpPr txBox="1"/>
          <p:nvPr/>
        </p:nvSpPr>
        <p:spPr>
          <a:xfrm>
            <a:off x="3279306" y="1572935"/>
            <a:ext cx="4864265" cy="1169551"/>
          </a:xfrm>
          <a:prstGeom prst="rect">
            <a:avLst/>
          </a:prstGeom>
          <a:noFill/>
        </p:spPr>
        <p:txBody>
          <a:bodyPr wrap="square" rtlCol="0">
            <a:spAutoFit/>
          </a:bodyPr>
          <a:lstStyle/>
          <a:p>
            <a:pPr algn="ctr"/>
            <a:r>
              <a:rPr lang="zh-CN" altLang="en-US" sz="7000" dirty="0" smtClean="0">
                <a:gradFill>
                  <a:gsLst>
                    <a:gs pos="0">
                      <a:srgbClr val="F78C8B">
                        <a:alpha val="88000"/>
                      </a:srgbClr>
                    </a:gs>
                    <a:gs pos="30000">
                      <a:srgbClr val="A04545"/>
                    </a:gs>
                    <a:gs pos="60000">
                      <a:srgbClr val="492020"/>
                    </a:gs>
                    <a:gs pos="100000">
                      <a:srgbClr val="070606"/>
                    </a:gs>
                  </a:gsLst>
                  <a:lin ang="5400000" scaled="1"/>
                </a:gradFill>
                <a:latin typeface="华文中宋" panose="02010600040101010101" pitchFamily="2" charset="-122"/>
                <a:ea typeface="华文中宋" panose="02010600040101010101" pitchFamily="2" charset="-122"/>
              </a:rPr>
              <a:t>感谢</a:t>
            </a:r>
            <a:r>
              <a:rPr lang="zh-CN" altLang="en-US" sz="7000" b="1" dirty="0" smtClean="0">
                <a:gradFill>
                  <a:gsLst>
                    <a:gs pos="0">
                      <a:srgbClr val="F78C8B">
                        <a:alpha val="88000"/>
                      </a:srgbClr>
                    </a:gs>
                    <a:gs pos="30000">
                      <a:srgbClr val="A04545"/>
                    </a:gs>
                    <a:gs pos="60000">
                      <a:srgbClr val="492020"/>
                    </a:gs>
                    <a:gs pos="100000">
                      <a:srgbClr val="070606"/>
                    </a:gs>
                  </a:gsLst>
                  <a:lin ang="5400000" scaled="1"/>
                </a:gradFill>
                <a:latin typeface="华文中宋" panose="02010600040101010101" pitchFamily="2" charset="-122"/>
                <a:ea typeface="华文中宋" panose="02010600040101010101" pitchFamily="2" charset="-122"/>
              </a:rPr>
              <a:t>聆听</a:t>
            </a:r>
            <a:endParaRPr lang="zh-CN" altLang="en-US" sz="7000" b="1" dirty="0">
              <a:gradFill>
                <a:gsLst>
                  <a:gs pos="0">
                    <a:srgbClr val="F78C8B">
                      <a:alpha val="88000"/>
                    </a:srgbClr>
                  </a:gs>
                  <a:gs pos="30000">
                    <a:srgbClr val="A04545"/>
                  </a:gs>
                  <a:gs pos="60000">
                    <a:srgbClr val="492020"/>
                  </a:gs>
                  <a:gs pos="100000">
                    <a:srgbClr val="070606"/>
                  </a:gs>
                </a:gsLst>
                <a:lin ang="5400000" scaled="1"/>
              </a:gradFill>
              <a:latin typeface="华文中宋" panose="02010600040101010101" pitchFamily="2" charset="-122"/>
              <a:ea typeface="华文中宋" panose="02010600040101010101" pitchFamily="2" charset="-122"/>
            </a:endParaRPr>
          </a:p>
        </p:txBody>
      </p:sp>
      <p:sp>
        <p:nvSpPr>
          <p:cNvPr id="10" name="灯片编号占位符 9"/>
          <p:cNvSpPr>
            <a:spLocks noGrp="1"/>
          </p:cNvSpPr>
          <p:nvPr>
            <p:ph type="sldNum" sz="quarter" idx="12"/>
          </p:nvPr>
        </p:nvSpPr>
        <p:spPr/>
        <p:txBody>
          <a:bodyPr/>
          <a:lstStyle/>
          <a:p>
            <a:fld id="{5A7F82A7-7975-47A0-8895-0BD20C0EC306}" type="slidenum">
              <a:rPr lang="zh-CN" altLang="en-US" smtClean="0"/>
              <a:pPr/>
              <a:t>23</a:t>
            </a:fld>
            <a:endParaRPr lang="zh-CN" altLang="en-US"/>
          </a:p>
        </p:txBody>
      </p:sp>
    </p:spTree>
    <p:extLst>
      <p:ext uri="{BB962C8B-B14F-4D97-AF65-F5344CB8AC3E}">
        <p14:creationId xmlns:p14="http://schemas.microsoft.com/office/powerpoint/2010/main" xmlns="" val="511773185"/>
      </p:ext>
    </p:extLst>
  </p:cSld>
  <p:clrMapOvr>
    <a:masterClrMapping/>
  </p:clrMapOvr>
  <mc:AlternateContent xmlns:mc="http://schemas.openxmlformats.org/markup-compatibility/2006">
    <mc:Choice xmlns:p14="http://schemas.microsoft.com/office/powerpoint/2010/main" xmlns="" Requires="p14">
      <p:transition spd="slow" p14:dur="2000" advClick="0" advTm="5000">
        <p14:reveal/>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EF2EC5-EE7F-4874-BF62-4A5449E0A99B}"/>
              </a:ext>
            </a:extLst>
          </p:cNvPr>
          <p:cNvSpPr/>
          <p:nvPr/>
        </p:nvSpPr>
        <p:spPr>
          <a:xfrm>
            <a:off x="3246595" y="355854"/>
            <a:ext cx="5723234" cy="783676"/>
          </a:xfrm>
          <a:prstGeom prst="rect">
            <a:avLst/>
          </a:prstGeom>
          <a:noFill/>
        </p:spPr>
        <p:txBody>
          <a:bodyPr wrap="square" rtlCol="0">
            <a:spAutoFit/>
          </a:bodyPr>
          <a:lstStyle/>
          <a:p>
            <a:pPr algn="ctr">
              <a:lnSpc>
                <a:spcPct val="140000"/>
              </a:lnSpc>
            </a:pPr>
            <a:r>
              <a:rPr lang="zh-CN" altLang="en-US" sz="3600" b="1" spc="100" dirty="0" smtClean="0">
                <a:latin typeface="华文中宋" charset="-122"/>
                <a:ea typeface="华文中宋" charset="-122"/>
              </a:rPr>
              <a:t>疫情期间资质延续规定</a:t>
            </a:r>
            <a:endParaRPr lang="zh-CN" altLang="en-US" sz="3600" b="1" spc="100" dirty="0">
              <a:latin typeface="华文中宋" charset="-122"/>
              <a:ea typeface="华文中宋" charset="-122"/>
            </a:endParaRPr>
          </a:p>
        </p:txBody>
      </p:sp>
      <p:grpSp>
        <p:nvGrpSpPr>
          <p:cNvPr id="4" name="Group 4">
            <a:extLst>
              <a:ext uri="{FF2B5EF4-FFF2-40B4-BE49-F238E27FC236}">
                <a16:creationId xmlns:a16="http://schemas.microsoft.com/office/drawing/2014/main" xmlns=""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xmlns=""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xmlns=""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xmlns=""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xmlns=""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xmlns=""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xmlns=""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xmlns=""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sp>
        <p:nvSpPr>
          <p:cNvPr id="26" name="文本框 24"/>
          <p:cNvSpPr txBox="1"/>
          <p:nvPr/>
        </p:nvSpPr>
        <p:spPr>
          <a:xfrm>
            <a:off x="128187" y="2589213"/>
            <a:ext cx="1677773" cy="1631216"/>
          </a:xfrm>
          <a:prstGeom prst="rect">
            <a:avLst/>
          </a:prstGeom>
          <a:noFill/>
        </p:spPr>
        <p:txBody>
          <a:bodyPr wrap="square">
            <a:spAutoFit/>
          </a:bodyPr>
          <a:lstStyle/>
          <a:p>
            <a:pPr algn="r" fontAlgn="auto">
              <a:spcBef>
                <a:spcPts val="0"/>
              </a:spcBef>
              <a:spcAft>
                <a:spcPts val="0"/>
              </a:spcAft>
              <a:defRPr/>
            </a:pPr>
            <a:r>
              <a:rPr lang="en-US" altLang="zh-CN" sz="10000" b="1" dirty="0">
                <a:solidFill>
                  <a:srgbClr val="D7271E"/>
                </a:solidFill>
                <a:latin typeface="Impact" panose="020B0806030902050204" pitchFamily="34" charset="0"/>
                <a:ea typeface="微软雅黑" panose="020B0503020204020204" pitchFamily="34" charset="-122"/>
              </a:rPr>
              <a:t>01</a:t>
            </a:r>
            <a:endParaRPr lang="zh-CN" altLang="en-US" sz="10000" b="1" dirty="0">
              <a:solidFill>
                <a:srgbClr val="D7271E"/>
              </a:solidFill>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55767" y="276839"/>
            <a:ext cx="1743075" cy="1190625"/>
          </a:xfrm>
          <a:prstGeom prst="rect">
            <a:avLst/>
          </a:prstGeom>
        </p:spPr>
      </p:pic>
      <p:pic>
        <p:nvPicPr>
          <p:cNvPr id="2050" name="Picture 2"/>
          <p:cNvPicPr>
            <a:picLocks noChangeAspect="1" noChangeArrowheads="1"/>
          </p:cNvPicPr>
          <p:nvPr/>
        </p:nvPicPr>
        <p:blipFill>
          <a:blip r:embed="rId4"/>
          <a:srcRect/>
          <a:stretch>
            <a:fillRect/>
          </a:stretch>
        </p:blipFill>
        <p:spPr bwMode="auto">
          <a:xfrm>
            <a:off x="7745861" y="1598063"/>
            <a:ext cx="3609867" cy="4267497"/>
          </a:xfrm>
          <a:prstGeom prst="rect">
            <a:avLst/>
          </a:prstGeom>
          <a:noFill/>
          <a:ln w="9525">
            <a:noFill/>
            <a:miter lim="800000"/>
            <a:headEnd/>
            <a:tailEnd/>
          </a:ln>
          <a:effectLst/>
        </p:spPr>
      </p:pic>
      <p:pic>
        <p:nvPicPr>
          <p:cNvPr id="2051" name="Picture 3" descr="C:\Users\Administrator\AppData\Roaming\Tencent\Users\51029813\QQ\WinTemp\RichOle\K]16Z%N`4CY]UG08S0KR%PG.png"/>
          <p:cNvPicPr>
            <a:picLocks noChangeAspect="1" noChangeArrowheads="1"/>
          </p:cNvPicPr>
          <p:nvPr/>
        </p:nvPicPr>
        <p:blipFill>
          <a:blip r:embed="rId5"/>
          <a:srcRect/>
          <a:stretch>
            <a:fillRect/>
          </a:stretch>
        </p:blipFill>
        <p:spPr bwMode="auto">
          <a:xfrm>
            <a:off x="1837345" y="1602200"/>
            <a:ext cx="5861197" cy="4247781"/>
          </a:xfrm>
          <a:prstGeom prst="rect">
            <a:avLst/>
          </a:prstGeom>
          <a:noFill/>
        </p:spPr>
      </p:pic>
      <p:sp>
        <p:nvSpPr>
          <p:cNvPr id="27" name="矩形 26"/>
          <p:cNvSpPr/>
          <p:nvPr/>
        </p:nvSpPr>
        <p:spPr bwMode="auto">
          <a:xfrm>
            <a:off x="3401225" y="6013620"/>
            <a:ext cx="1944723" cy="361950"/>
          </a:xfrm>
          <a:prstGeom prst="rect">
            <a:avLst/>
          </a:prstGeom>
          <a:solidFill>
            <a:schemeClr val="bg1">
              <a:lumMod val="85000"/>
            </a:schemeClr>
          </a:solidFill>
          <a:ln w="9525" algn="ctr">
            <a:noFill/>
            <a:miter lim="800000"/>
          </a:ln>
          <a:effectLst/>
        </p:spPr>
        <p:txBody>
          <a:bodyPr wrap="none" anchor="ctr"/>
          <a:lstStyle/>
          <a:p>
            <a:pPr algn="ctr" fontAlgn="auto">
              <a:lnSpc>
                <a:spcPct val="105000"/>
              </a:lnSpc>
              <a:spcBef>
                <a:spcPct val="10000"/>
              </a:spcBef>
              <a:spcAft>
                <a:spcPct val="10000"/>
              </a:spcAft>
              <a:defRPr/>
            </a:pPr>
            <a:r>
              <a:rPr lang="zh-CN" altLang="en-US" sz="2500" b="1" noProof="1" smtClean="0">
                <a:solidFill>
                  <a:srgbClr val="C00000"/>
                </a:solidFill>
                <a:latin typeface="微软雅黑" pitchFamily="34" charset="-122"/>
                <a:ea typeface="微软雅黑" pitchFamily="34" charset="-122"/>
                <a:sym typeface="Arial Unicode MS" pitchFamily="34" charset="-122"/>
              </a:rPr>
              <a:t>部批资质</a:t>
            </a:r>
            <a:endParaRPr lang="zh-CN" altLang="en-US" sz="2500" b="1" noProof="1">
              <a:solidFill>
                <a:srgbClr val="C00000"/>
              </a:solidFill>
              <a:latin typeface="微软雅黑" pitchFamily="34" charset="-122"/>
              <a:ea typeface="微软雅黑" pitchFamily="34" charset="-122"/>
              <a:sym typeface="Arial Unicode MS" pitchFamily="34" charset="-122"/>
            </a:endParaRPr>
          </a:p>
        </p:txBody>
      </p:sp>
      <p:sp>
        <p:nvSpPr>
          <p:cNvPr id="29" name="矩形 28"/>
          <p:cNvSpPr/>
          <p:nvPr/>
        </p:nvSpPr>
        <p:spPr bwMode="auto">
          <a:xfrm>
            <a:off x="9057117" y="6089109"/>
            <a:ext cx="1944723" cy="361950"/>
          </a:xfrm>
          <a:prstGeom prst="rect">
            <a:avLst/>
          </a:prstGeom>
          <a:solidFill>
            <a:schemeClr val="bg1">
              <a:lumMod val="85000"/>
            </a:schemeClr>
          </a:solidFill>
          <a:ln w="9525" algn="ctr">
            <a:noFill/>
            <a:miter lim="800000"/>
          </a:ln>
          <a:effectLst/>
        </p:spPr>
        <p:txBody>
          <a:bodyPr wrap="none" anchor="ctr"/>
          <a:lstStyle/>
          <a:p>
            <a:pPr algn="ctr" fontAlgn="auto">
              <a:lnSpc>
                <a:spcPct val="105000"/>
              </a:lnSpc>
              <a:spcBef>
                <a:spcPct val="10000"/>
              </a:spcBef>
              <a:spcAft>
                <a:spcPct val="10000"/>
              </a:spcAft>
              <a:defRPr/>
            </a:pPr>
            <a:r>
              <a:rPr lang="zh-CN" altLang="en-US" sz="2500" b="1" noProof="1" smtClean="0">
                <a:solidFill>
                  <a:srgbClr val="C00000"/>
                </a:solidFill>
                <a:latin typeface="微软雅黑" pitchFamily="34" charset="-122"/>
                <a:ea typeface="微软雅黑" pitchFamily="34" charset="-122"/>
                <a:sym typeface="Arial Unicode MS" pitchFamily="34" charset="-122"/>
              </a:rPr>
              <a:t>省批资质</a:t>
            </a:r>
            <a:endParaRPr lang="zh-CN" altLang="en-US" sz="2500" b="1" noProof="1">
              <a:solidFill>
                <a:srgbClr val="C00000"/>
              </a:solidFill>
              <a:latin typeface="微软雅黑" pitchFamily="34" charset="-122"/>
              <a:ea typeface="微软雅黑" pitchFamily="34" charset="-122"/>
              <a:sym typeface="Arial Unicode MS" pitchFamily="34" charset="-122"/>
            </a:endParaRPr>
          </a:p>
        </p:txBody>
      </p:sp>
      <p:sp>
        <p:nvSpPr>
          <p:cNvPr id="18" name="灯片编号占位符 17"/>
          <p:cNvSpPr>
            <a:spLocks noGrp="1"/>
          </p:cNvSpPr>
          <p:nvPr>
            <p:ph type="sldNum" sz="quarter" idx="12"/>
          </p:nvPr>
        </p:nvSpPr>
        <p:spPr/>
        <p:txBody>
          <a:bodyPr/>
          <a:lstStyle/>
          <a:p>
            <a:fld id="{5A7F82A7-7975-47A0-8895-0BD20C0EC306}" type="slidenum">
              <a:rPr lang="zh-CN" altLang="en-US" smtClean="0"/>
              <a:pPr/>
              <a:t>3</a:t>
            </a:fld>
            <a:endParaRPr lang="zh-CN" altLang="en-US"/>
          </a:p>
        </p:txBody>
      </p:sp>
    </p:spTree>
    <p:extLst>
      <p:ext uri="{BB962C8B-B14F-4D97-AF65-F5344CB8AC3E}">
        <p14:creationId xmlns:p14="http://schemas.microsoft.com/office/powerpoint/2010/main" xmlns=""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strVal val="4*#ppt_w"/>
                                          </p:val>
                                        </p:tav>
                                        <p:tav tm="100000">
                                          <p:val>
                                            <p:strVal val="#ppt_w"/>
                                          </p:val>
                                        </p:tav>
                                      </p:tavLst>
                                    </p:anim>
                                    <p:anim calcmode="lin" valueType="num">
                                      <p:cBhvr>
                                        <p:cTn id="8"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EF2EC5-EE7F-4874-BF62-4A5449E0A99B}"/>
              </a:ext>
            </a:extLst>
          </p:cNvPr>
          <p:cNvSpPr/>
          <p:nvPr/>
        </p:nvSpPr>
        <p:spPr>
          <a:xfrm>
            <a:off x="3246595" y="355854"/>
            <a:ext cx="5723234" cy="783676"/>
          </a:xfrm>
          <a:prstGeom prst="rect">
            <a:avLst/>
          </a:prstGeom>
          <a:noFill/>
        </p:spPr>
        <p:txBody>
          <a:bodyPr wrap="square" rtlCol="0">
            <a:spAutoFit/>
          </a:bodyPr>
          <a:lstStyle/>
          <a:p>
            <a:pPr algn="ctr">
              <a:lnSpc>
                <a:spcPct val="140000"/>
              </a:lnSpc>
            </a:pPr>
            <a:r>
              <a:rPr lang="zh-CN" altLang="en-US" sz="3600" b="1" spc="100" dirty="0" smtClean="0">
                <a:latin typeface="华文中宋" charset="-122"/>
                <a:ea typeface="华文中宋" charset="-122"/>
              </a:rPr>
              <a:t>建筑业资质</a:t>
            </a:r>
            <a:r>
              <a:rPr lang="zh-CN" altLang="en-US" sz="3600" b="1" spc="100" dirty="0" smtClean="0">
                <a:solidFill>
                  <a:srgbClr val="C00000"/>
                </a:solidFill>
                <a:latin typeface="华文中宋" charset="-122"/>
                <a:ea typeface="华文中宋" charset="-122"/>
              </a:rPr>
              <a:t>延续</a:t>
            </a:r>
            <a:r>
              <a:rPr lang="zh-CN" altLang="en-US" sz="3600" b="1" spc="100" dirty="0" smtClean="0">
                <a:latin typeface="华文中宋" charset="-122"/>
                <a:ea typeface="华文中宋" charset="-122"/>
              </a:rPr>
              <a:t>新政策</a:t>
            </a:r>
            <a:endParaRPr lang="zh-CN" altLang="en-US" sz="3600" b="1" spc="100" dirty="0">
              <a:latin typeface="华文中宋" charset="-122"/>
              <a:ea typeface="华文中宋" charset="-122"/>
            </a:endParaRPr>
          </a:p>
        </p:txBody>
      </p:sp>
      <p:grpSp>
        <p:nvGrpSpPr>
          <p:cNvPr id="4" name="Group 4">
            <a:extLst>
              <a:ext uri="{FF2B5EF4-FFF2-40B4-BE49-F238E27FC236}">
                <a16:creationId xmlns:a16="http://schemas.microsoft.com/office/drawing/2014/main" xmlns=""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xmlns=""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xmlns=""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xmlns=""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xmlns=""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xmlns=""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xmlns=""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xmlns=""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12" name="组合 25"/>
          <p:cNvGrpSpPr/>
          <p:nvPr/>
        </p:nvGrpSpPr>
        <p:grpSpPr>
          <a:xfrm>
            <a:off x="3299921" y="2057099"/>
            <a:ext cx="6117545" cy="828001"/>
            <a:chOff x="6111487" y="1721560"/>
            <a:chExt cx="4656775" cy="828001"/>
          </a:xfrm>
        </p:grpSpPr>
        <p:sp>
          <p:nvSpPr>
            <p:cNvPr id="13" name="Rectangle 2"/>
            <p:cNvSpPr>
              <a:spLocks noChangeArrowheads="1"/>
            </p:cNvSpPr>
            <p:nvPr/>
          </p:nvSpPr>
          <p:spPr bwMode="auto">
            <a:xfrm>
              <a:off x="6111487" y="2274870"/>
              <a:ext cx="4656775" cy="274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30000"/>
                </a:lnSpc>
              </a:pPr>
              <a:r>
                <a:rPr lang="zh-CN" altLang="en-US" sz="1600" dirty="0" smtClean="0">
                  <a:latin typeface="宋体" pitchFamily="2" charset="-122"/>
                  <a:ea typeface="宋体" pitchFamily="2" charset="-122"/>
                  <a:sym typeface="+mn-lt"/>
                </a:rPr>
                <a:t>自</a:t>
              </a:r>
              <a:r>
                <a:rPr lang="en-US" altLang="zh-CN" sz="1600" dirty="0" smtClean="0">
                  <a:latin typeface="宋体" pitchFamily="2" charset="-122"/>
                  <a:ea typeface="宋体" pitchFamily="2" charset="-122"/>
                  <a:sym typeface="+mn-lt"/>
                </a:rPr>
                <a:t>2020</a:t>
              </a:r>
              <a:r>
                <a:rPr lang="zh-CN" altLang="en-US" sz="1600" dirty="0" smtClean="0">
                  <a:latin typeface="宋体" pitchFamily="2" charset="-122"/>
                  <a:ea typeface="宋体" pitchFamily="2" charset="-122"/>
                  <a:sym typeface="+mn-lt"/>
                </a:rPr>
                <a:t>年</a:t>
              </a:r>
              <a:r>
                <a:rPr lang="en-US" altLang="zh-CN" sz="1600" dirty="0" smtClean="0">
                  <a:latin typeface="宋体" pitchFamily="2" charset="-122"/>
                  <a:ea typeface="宋体" pitchFamily="2" charset="-122"/>
                  <a:sym typeface="+mn-lt"/>
                </a:rPr>
                <a:t>6</a:t>
              </a:r>
              <a:r>
                <a:rPr lang="zh-CN" altLang="en-US" sz="1600" dirty="0" smtClean="0">
                  <a:latin typeface="宋体" pitchFamily="2" charset="-122"/>
                  <a:ea typeface="宋体" pitchFamily="2" charset="-122"/>
                  <a:sym typeface="+mn-lt"/>
                </a:rPr>
                <a:t>月</a:t>
              </a:r>
              <a:r>
                <a:rPr lang="en-US" altLang="zh-CN" sz="1600" dirty="0" smtClean="0">
                  <a:latin typeface="宋体" pitchFamily="2" charset="-122"/>
                  <a:ea typeface="宋体" pitchFamily="2" charset="-122"/>
                  <a:sym typeface="+mn-lt"/>
                </a:rPr>
                <a:t>1</a:t>
              </a:r>
              <a:r>
                <a:rPr lang="zh-CN" altLang="en-US" sz="1600" dirty="0" smtClean="0">
                  <a:latin typeface="宋体" pitchFamily="2" charset="-122"/>
                  <a:ea typeface="宋体" pitchFamily="2" charset="-122"/>
                  <a:sym typeface="+mn-lt"/>
                </a:rPr>
                <a:t>日起，我省建筑业企业资质延续审批实行</a:t>
              </a:r>
              <a:r>
                <a:rPr lang="zh-CN" altLang="en-US" sz="1600" b="1" dirty="0" smtClean="0">
                  <a:solidFill>
                    <a:srgbClr val="FF0000"/>
                  </a:solidFill>
                  <a:latin typeface="宋体" pitchFamily="2" charset="-122"/>
                  <a:ea typeface="宋体" pitchFamily="2" charset="-122"/>
                  <a:sym typeface="+mn-lt"/>
                </a:rPr>
                <a:t>告知承诺制</a:t>
              </a:r>
              <a:endParaRPr lang="en-GB" altLang="zh-CN" sz="1600" b="1" dirty="0" smtClean="0">
                <a:solidFill>
                  <a:srgbClr val="FF0000"/>
                </a:solidFill>
                <a:latin typeface="宋体" pitchFamily="2" charset="-122"/>
                <a:ea typeface="宋体" pitchFamily="2" charset="-122"/>
                <a:sym typeface="+mn-lt"/>
              </a:endParaRPr>
            </a:p>
          </p:txBody>
        </p:sp>
        <p:sp>
          <p:nvSpPr>
            <p:cNvPr id="1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a:extLst>
                <a:ext uri="{FF2B5EF4-FFF2-40B4-BE49-F238E27FC236}">
                  <a16:creationId xmlns:a16="http://schemas.microsoft.com/office/drawing/2014/main" xmlns="" id="{4CCAB53B-984A-40BB-8541-592FEB4E45E4}"/>
                </a:ext>
              </a:extLst>
            </p:cNvPr>
            <p:cNvSpPr txBox="1"/>
            <p:nvPr/>
          </p:nvSpPr>
          <p:spPr>
            <a:xfrm>
              <a:off x="6229399" y="1790855"/>
              <a:ext cx="2708345"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实施时间</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grpSp>
        <p:nvGrpSpPr>
          <p:cNvPr id="20" name="组合 27"/>
          <p:cNvGrpSpPr/>
          <p:nvPr/>
        </p:nvGrpSpPr>
        <p:grpSpPr>
          <a:xfrm>
            <a:off x="3317013" y="3845932"/>
            <a:ext cx="6596109" cy="1889751"/>
            <a:chOff x="6057188" y="3353132"/>
            <a:chExt cx="4656775" cy="1889751"/>
          </a:xfrm>
        </p:grpSpPr>
        <p:sp>
          <p:nvSpPr>
            <p:cNvPr id="23" name="Rectangle 2"/>
            <p:cNvSpPr>
              <a:spLocks noChangeArrowheads="1"/>
            </p:cNvSpPr>
            <p:nvPr/>
          </p:nvSpPr>
          <p:spPr bwMode="auto">
            <a:xfrm>
              <a:off x="6057188" y="3991900"/>
              <a:ext cx="4656775" cy="1250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30000"/>
                </a:lnSpc>
              </a:pPr>
              <a:r>
                <a:rPr lang="en-US" sz="1600" dirty="0" smtClean="0">
                  <a:latin typeface="宋体" pitchFamily="2" charset="-122"/>
                  <a:ea typeface="宋体" pitchFamily="2" charset="-122"/>
                </a:rPr>
                <a:t>2015</a:t>
              </a:r>
              <a:r>
                <a:rPr lang="zh-CN" altLang="en-US" sz="1600" dirty="0" smtClean="0">
                  <a:latin typeface="宋体" pitchFamily="2" charset="-122"/>
                  <a:ea typeface="宋体" pitchFamily="2" charset="-122"/>
                </a:rPr>
                <a:t>年</a:t>
              </a:r>
              <a:r>
                <a:rPr lang="en-US" sz="1600" dirty="0" smtClean="0">
                  <a:latin typeface="宋体" pitchFamily="2" charset="-122"/>
                  <a:ea typeface="宋体" pitchFamily="2" charset="-122"/>
                </a:rPr>
                <a:t>8</a:t>
              </a:r>
              <a:r>
                <a:rPr lang="zh-CN" altLang="en-US" sz="1600" dirty="0" smtClean="0">
                  <a:latin typeface="宋体" pitchFamily="2" charset="-122"/>
                  <a:ea typeface="宋体" pitchFamily="2" charset="-122"/>
                </a:rPr>
                <a:t>月首批换证企业，请于</a:t>
              </a:r>
              <a:r>
                <a:rPr lang="en-US" sz="1600" dirty="0" smtClean="0">
                  <a:latin typeface="宋体" pitchFamily="2" charset="-122"/>
                  <a:ea typeface="宋体" pitchFamily="2" charset="-122"/>
                </a:rPr>
                <a:t>6</a:t>
              </a:r>
              <a:r>
                <a:rPr lang="zh-CN" altLang="en-US" sz="1600" dirty="0" smtClean="0">
                  <a:latin typeface="宋体" pitchFamily="2" charset="-122"/>
                  <a:ea typeface="宋体" pitchFamily="2" charset="-122"/>
                </a:rPr>
                <a:t>月</a:t>
              </a:r>
              <a:r>
                <a:rPr lang="en-US" sz="1600" dirty="0" smtClean="0">
                  <a:latin typeface="宋体" pitchFamily="2" charset="-122"/>
                  <a:ea typeface="宋体" pitchFamily="2" charset="-122"/>
                </a:rPr>
                <a:t>30</a:t>
              </a:r>
              <a:r>
                <a:rPr lang="zh-CN" altLang="en-US" sz="1600" dirty="0" smtClean="0">
                  <a:latin typeface="宋体" pitchFamily="2" charset="-122"/>
                  <a:ea typeface="宋体" pitchFamily="2" charset="-122"/>
                </a:rPr>
                <a:t>日起（其它企业在资质证书到期前</a:t>
              </a:r>
              <a:r>
                <a:rPr lang="en-US" sz="1600" dirty="0" smtClean="0">
                  <a:latin typeface="宋体" pitchFamily="2" charset="-122"/>
                  <a:ea typeface="宋体" pitchFamily="2" charset="-122"/>
                </a:rPr>
                <a:t>3</a:t>
              </a:r>
              <a:r>
                <a:rPr lang="zh-CN" altLang="en-US" sz="1600" dirty="0" smtClean="0">
                  <a:latin typeface="宋体" pitchFamily="2" charset="-122"/>
                  <a:ea typeface="宋体" pitchFamily="2" charset="-122"/>
                </a:rPr>
                <a:t>个月内），登录“湖北政务服务网”，选择需要办理的事项，进入“湖北省住房和城乡建设厅行政审批信息平台”，以告知承诺方式申请资质延续。超过资质证书有效期的，企业的延续申请将不予受理。</a:t>
              </a:r>
              <a:endParaRPr lang="en-GB" altLang="zh-CN" sz="1600" dirty="0">
                <a:latin typeface="宋体" pitchFamily="2" charset="-122"/>
                <a:ea typeface="宋体" pitchFamily="2" charset="-122"/>
                <a:sym typeface="+mn-lt"/>
              </a:endParaRPr>
            </a:p>
          </p:txBody>
        </p:sp>
        <p:sp>
          <p:nvSpPr>
            <p:cNvPr id="2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111487" y="3353132"/>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TextBox 59">
              <a:extLst>
                <a:ext uri="{FF2B5EF4-FFF2-40B4-BE49-F238E27FC236}">
                  <a16:creationId xmlns:a16="http://schemas.microsoft.com/office/drawing/2014/main" xmlns="" id="{4CCAB53B-984A-40BB-8541-592FEB4E45E4}"/>
                </a:ext>
              </a:extLst>
            </p:cNvPr>
            <p:cNvSpPr txBox="1"/>
            <p:nvPr/>
          </p:nvSpPr>
          <p:spPr>
            <a:xfrm>
              <a:off x="6213357" y="3422427"/>
              <a:ext cx="2798299"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具体要求</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sp>
        <p:nvSpPr>
          <p:cNvPr id="26" name="文本框 24"/>
          <p:cNvSpPr txBox="1"/>
          <p:nvPr/>
        </p:nvSpPr>
        <p:spPr>
          <a:xfrm>
            <a:off x="256374" y="2298656"/>
            <a:ext cx="1677773" cy="1631216"/>
          </a:xfrm>
          <a:prstGeom prst="rect">
            <a:avLst/>
          </a:prstGeom>
          <a:noFill/>
        </p:spPr>
        <p:txBody>
          <a:bodyPr wrap="square">
            <a:spAutoFit/>
          </a:bodyPr>
          <a:lstStyle/>
          <a:p>
            <a:pPr algn="r" fontAlgn="auto">
              <a:spcBef>
                <a:spcPts val="0"/>
              </a:spcBef>
              <a:spcAft>
                <a:spcPts val="0"/>
              </a:spcAft>
              <a:defRPr/>
            </a:pPr>
            <a:r>
              <a:rPr lang="en-US" altLang="zh-CN" sz="10000" b="1" dirty="0" smtClean="0">
                <a:solidFill>
                  <a:srgbClr val="D7271E"/>
                </a:solidFill>
                <a:latin typeface="Impact" panose="020B0806030902050204" pitchFamily="34" charset="0"/>
                <a:ea typeface="微软雅黑" panose="020B0503020204020204" pitchFamily="34" charset="-122"/>
              </a:rPr>
              <a:t>02</a:t>
            </a:r>
            <a:endParaRPr lang="zh-CN" altLang="en-US" sz="10000" b="1" dirty="0">
              <a:solidFill>
                <a:srgbClr val="D7271E"/>
              </a:solidFill>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55767" y="276839"/>
            <a:ext cx="1743075" cy="1190625"/>
          </a:xfrm>
          <a:prstGeom prst="rect">
            <a:avLst/>
          </a:prstGeom>
        </p:spPr>
      </p:pic>
      <p:sp>
        <p:nvSpPr>
          <p:cNvPr id="22" name="灯片编号占位符 21"/>
          <p:cNvSpPr>
            <a:spLocks noGrp="1"/>
          </p:cNvSpPr>
          <p:nvPr>
            <p:ph type="sldNum" sz="quarter" idx="12"/>
          </p:nvPr>
        </p:nvSpPr>
        <p:spPr/>
        <p:txBody>
          <a:bodyPr/>
          <a:lstStyle/>
          <a:p>
            <a:fld id="{5A7F82A7-7975-47A0-8895-0BD20C0EC306}" type="slidenum">
              <a:rPr lang="zh-CN" altLang="en-US" smtClean="0"/>
              <a:pPr/>
              <a:t>4</a:t>
            </a:fld>
            <a:endParaRPr lang="zh-CN" altLang="en-US"/>
          </a:p>
        </p:txBody>
      </p:sp>
    </p:spTree>
    <p:extLst>
      <p:ext uri="{BB962C8B-B14F-4D97-AF65-F5344CB8AC3E}">
        <p14:creationId xmlns:p14="http://schemas.microsoft.com/office/powerpoint/2010/main" xmlns=""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strVal val="4*#ppt_w"/>
                                          </p:val>
                                        </p:tav>
                                        <p:tav tm="100000">
                                          <p:val>
                                            <p:strVal val="#ppt_w"/>
                                          </p:val>
                                        </p:tav>
                                      </p:tavLst>
                                    </p:anim>
                                    <p:anim calcmode="lin" valueType="num">
                                      <p:cBhvr>
                                        <p:cTn id="18"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EF2EC5-EE7F-4874-BF62-4A5449E0A99B}"/>
              </a:ext>
            </a:extLst>
          </p:cNvPr>
          <p:cNvSpPr/>
          <p:nvPr/>
        </p:nvSpPr>
        <p:spPr>
          <a:xfrm>
            <a:off x="3246595" y="355854"/>
            <a:ext cx="5723234" cy="783676"/>
          </a:xfrm>
          <a:prstGeom prst="rect">
            <a:avLst/>
          </a:prstGeom>
          <a:noFill/>
        </p:spPr>
        <p:txBody>
          <a:bodyPr wrap="square" rtlCol="0">
            <a:spAutoFit/>
          </a:bodyPr>
          <a:lstStyle/>
          <a:p>
            <a:pPr algn="ctr">
              <a:lnSpc>
                <a:spcPct val="140000"/>
              </a:lnSpc>
            </a:pPr>
            <a:r>
              <a:rPr lang="zh-CN" altLang="en-US" sz="3600" b="1" spc="100" dirty="0" smtClean="0">
                <a:latin typeface="华文中宋" charset="-122"/>
                <a:ea typeface="华文中宋" charset="-122"/>
              </a:rPr>
              <a:t>建筑业资质</a:t>
            </a:r>
            <a:r>
              <a:rPr lang="zh-CN" altLang="en-US" sz="3600" b="1" spc="100" dirty="0" smtClean="0">
                <a:solidFill>
                  <a:srgbClr val="C00000"/>
                </a:solidFill>
                <a:latin typeface="华文中宋" charset="-122"/>
                <a:ea typeface="华文中宋" charset="-122"/>
              </a:rPr>
              <a:t>延续</a:t>
            </a:r>
            <a:r>
              <a:rPr lang="zh-CN" altLang="en-US" sz="3600" b="1" spc="100" dirty="0" smtClean="0">
                <a:latin typeface="华文中宋" charset="-122"/>
                <a:ea typeface="华文中宋" charset="-122"/>
              </a:rPr>
              <a:t>新政策</a:t>
            </a:r>
            <a:endParaRPr lang="zh-CN" altLang="en-US" sz="3600" b="1" spc="100" dirty="0">
              <a:latin typeface="华文中宋" charset="-122"/>
              <a:ea typeface="华文中宋" charset="-122"/>
            </a:endParaRPr>
          </a:p>
        </p:txBody>
      </p:sp>
      <p:grpSp>
        <p:nvGrpSpPr>
          <p:cNvPr id="4" name="Group 4">
            <a:extLst>
              <a:ext uri="{FF2B5EF4-FFF2-40B4-BE49-F238E27FC236}">
                <a16:creationId xmlns:a16="http://schemas.microsoft.com/office/drawing/2014/main" xmlns=""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xmlns=""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xmlns=""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xmlns=""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xmlns=""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xmlns=""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xmlns=""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xmlns=""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12" name="组合 25"/>
          <p:cNvGrpSpPr/>
          <p:nvPr/>
        </p:nvGrpSpPr>
        <p:grpSpPr>
          <a:xfrm>
            <a:off x="2923905" y="1535805"/>
            <a:ext cx="3712817" cy="447716"/>
            <a:chOff x="6111487" y="1721560"/>
            <a:chExt cx="2826257" cy="447716"/>
          </a:xfrm>
        </p:grpSpPr>
        <p:sp>
          <p:nvSpPr>
            <p:cNvPr id="1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a:extLst>
                <a:ext uri="{FF2B5EF4-FFF2-40B4-BE49-F238E27FC236}">
                  <a16:creationId xmlns:a16="http://schemas.microsoft.com/office/drawing/2014/main" xmlns="" id="{4CCAB53B-984A-40BB-8541-592FEB4E45E4}"/>
                </a:ext>
              </a:extLst>
            </p:cNvPr>
            <p:cNvSpPr txBox="1"/>
            <p:nvPr/>
          </p:nvSpPr>
          <p:spPr>
            <a:xfrm>
              <a:off x="6229399" y="1790855"/>
              <a:ext cx="2708345"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作出</a:t>
              </a:r>
              <a:r>
                <a:rPr lang="en-US" altLang="zh-CN" sz="2000" b="1" spc="50" dirty="0" smtClean="0">
                  <a:solidFill>
                    <a:srgbClr val="D7271E"/>
                  </a:solidFill>
                  <a:latin typeface="微软雅黑" panose="020B0503020204020204" pitchFamily="34" charset="-122"/>
                  <a:ea typeface="微软雅黑" panose="020B0503020204020204" pitchFamily="34" charset="-122"/>
                </a:rPr>
                <a:t>2</a:t>
              </a:r>
              <a:r>
                <a:rPr lang="zh-CN" altLang="en-US" sz="2000" b="1" spc="50" dirty="0" smtClean="0">
                  <a:solidFill>
                    <a:srgbClr val="D7271E"/>
                  </a:solidFill>
                  <a:latin typeface="微软雅黑" panose="020B0503020204020204" pitchFamily="34" charset="-122"/>
                  <a:ea typeface="微软雅黑" panose="020B0503020204020204" pitchFamily="34" charset="-122"/>
                </a:rPr>
                <a:t>项内容承诺</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sp>
        <p:nvSpPr>
          <p:cNvPr id="26" name="文本框 24"/>
          <p:cNvSpPr txBox="1"/>
          <p:nvPr/>
        </p:nvSpPr>
        <p:spPr>
          <a:xfrm>
            <a:off x="358925" y="2520846"/>
            <a:ext cx="1677773" cy="1631216"/>
          </a:xfrm>
          <a:prstGeom prst="rect">
            <a:avLst/>
          </a:prstGeom>
          <a:noFill/>
        </p:spPr>
        <p:txBody>
          <a:bodyPr wrap="square">
            <a:spAutoFit/>
          </a:bodyPr>
          <a:lstStyle/>
          <a:p>
            <a:pPr algn="r" fontAlgn="auto">
              <a:spcBef>
                <a:spcPts val="0"/>
              </a:spcBef>
              <a:spcAft>
                <a:spcPts val="0"/>
              </a:spcAft>
              <a:defRPr/>
            </a:pPr>
            <a:r>
              <a:rPr lang="en-US" altLang="zh-CN" sz="10000" b="1" dirty="0" smtClean="0">
                <a:solidFill>
                  <a:srgbClr val="D7271E"/>
                </a:solidFill>
                <a:latin typeface="Impact" panose="020B0806030902050204" pitchFamily="34" charset="0"/>
                <a:ea typeface="微软雅黑" panose="020B0503020204020204" pitchFamily="34" charset="-122"/>
              </a:rPr>
              <a:t>02</a:t>
            </a:r>
            <a:endParaRPr lang="zh-CN" altLang="en-US" sz="10000" b="1" dirty="0">
              <a:solidFill>
                <a:srgbClr val="D7271E"/>
              </a:solidFill>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55767" y="276839"/>
            <a:ext cx="1743075" cy="1190625"/>
          </a:xfrm>
          <a:prstGeom prst="rect">
            <a:avLst/>
          </a:prstGeom>
        </p:spPr>
      </p:pic>
      <p:sp>
        <p:nvSpPr>
          <p:cNvPr id="29" name="PA_chenying0907 19"/>
          <p:cNvSpPr/>
          <p:nvPr>
            <p:custDataLst>
              <p:tags r:id="rId1"/>
            </p:custDataLst>
          </p:nvPr>
        </p:nvSpPr>
        <p:spPr>
          <a:xfrm>
            <a:off x="3631963" y="4204531"/>
            <a:ext cx="8015956" cy="1864601"/>
          </a:xfrm>
          <a:prstGeom prst="rect">
            <a:avLst/>
          </a:prstGeom>
        </p:spPr>
        <p:txBody>
          <a:bodyPr wrap="square" lIns="68568" tIns="34284" rIns="68568" bIns="34284">
            <a:spAutoFit/>
          </a:bodyPr>
          <a:lstStyle/>
          <a:p>
            <a:pPr>
              <a:lnSpc>
                <a:spcPts val="2800"/>
              </a:lnSpc>
            </a:pPr>
            <a:r>
              <a:rPr lang="en-US" altLang="zh-CN" sz="1500" dirty="0" smtClean="0">
                <a:latin typeface="宋体" pitchFamily="2" charset="-122"/>
                <a:ea typeface="宋体" pitchFamily="2" charset="-122"/>
              </a:rPr>
              <a:t>1</a:t>
            </a:r>
            <a:r>
              <a:rPr lang="zh-CN" altLang="en-US" sz="1500" dirty="0" smtClean="0">
                <a:latin typeface="宋体" pitchFamily="2" charset="-122"/>
                <a:ea typeface="宋体" pitchFamily="2" charset="-122"/>
              </a:rPr>
              <a:t>、“湖北省住房和城乡建设厅行政审批信息平台”将</a:t>
            </a:r>
            <a:r>
              <a:rPr lang="zh-CN" altLang="en-US" sz="1500" b="1" dirty="0" smtClean="0">
                <a:solidFill>
                  <a:srgbClr val="C00000"/>
                </a:solidFill>
                <a:latin typeface="宋体" pitchFamily="2" charset="-122"/>
                <a:ea typeface="宋体" pitchFamily="2" charset="-122"/>
              </a:rPr>
              <a:t>自动识别</a:t>
            </a:r>
            <a:r>
              <a:rPr lang="zh-CN" altLang="en-US" sz="1500" dirty="0" smtClean="0">
                <a:latin typeface="宋体" pitchFamily="2" charset="-122"/>
                <a:ea typeface="宋体" pitchFamily="2" charset="-122"/>
              </a:rPr>
              <a:t>申请延续企业的建造师数量，不满足最低要求的企业，系统将不支持企业延续申请，其建筑业企业资质证书届时自动失效。</a:t>
            </a:r>
            <a:endParaRPr lang="en-US" altLang="zh-CN" sz="1500" dirty="0" smtClean="0">
              <a:latin typeface="宋体" pitchFamily="2" charset="-122"/>
              <a:ea typeface="宋体" pitchFamily="2" charset="-122"/>
            </a:endParaRPr>
          </a:p>
          <a:p>
            <a:pPr>
              <a:lnSpc>
                <a:spcPts val="2800"/>
              </a:lnSpc>
            </a:pPr>
            <a:r>
              <a:rPr lang="en-US" altLang="zh-CN" sz="1500" dirty="0" smtClean="0">
                <a:latin typeface="宋体" pitchFamily="2" charset="-122"/>
                <a:ea typeface="宋体" pitchFamily="2" charset="-122"/>
              </a:rPr>
              <a:t>2</a:t>
            </a:r>
            <a:r>
              <a:rPr lang="zh-CN" altLang="en-US" sz="1500" dirty="0" smtClean="0">
                <a:latin typeface="宋体" pitchFamily="2" charset="-122"/>
                <a:ea typeface="宋体" pitchFamily="2" charset="-122"/>
              </a:rPr>
              <a:t>、建造师数量最低要求：企业所有资质中，有总承包资质的，相应的最低等级总承包资质标准中，建造师数量最多的总承包资质标准数量；无总承包资质的，相应的最低等级专业承包资质标准中，建造师数量最多的专业承包资质标准数量。建造师不分专业。</a:t>
            </a:r>
            <a:endParaRPr lang="zh-CN" altLang="en-US" sz="1500" dirty="0">
              <a:latin typeface="宋体" pitchFamily="2" charset="-122"/>
              <a:ea typeface="宋体" pitchFamily="2" charset="-122"/>
            </a:endParaRPr>
          </a:p>
        </p:txBody>
      </p:sp>
      <p:sp>
        <p:nvSpPr>
          <p:cNvPr id="30" name="Rectangle 2"/>
          <p:cNvSpPr>
            <a:spLocks noChangeArrowheads="1"/>
          </p:cNvSpPr>
          <p:nvPr/>
        </p:nvSpPr>
        <p:spPr bwMode="auto">
          <a:xfrm>
            <a:off x="2939571" y="3540476"/>
            <a:ext cx="6117545" cy="512961"/>
          </a:xfrm>
          <a:prstGeom prst="rect">
            <a:avLst/>
          </a:prstGeom>
          <a:noFill/>
          <a:ln w="34925">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ts val="4000"/>
              </a:lnSpc>
            </a:pPr>
            <a:r>
              <a:rPr lang="zh-CN" altLang="en-US" sz="2500" b="1" dirty="0" smtClean="0">
                <a:latin typeface="楷体" pitchFamily="49" charset="-122"/>
                <a:ea typeface="楷体" pitchFamily="49" charset="-122"/>
              </a:rPr>
              <a:t>二、企业注册建造师满足</a:t>
            </a:r>
            <a:r>
              <a:rPr lang="zh-CN" altLang="en-US" sz="3500" b="1" dirty="0" smtClean="0">
                <a:solidFill>
                  <a:srgbClr val="FF0000"/>
                </a:solidFill>
                <a:latin typeface="楷体" pitchFamily="49" charset="-122"/>
                <a:ea typeface="楷体" pitchFamily="49" charset="-122"/>
              </a:rPr>
              <a:t>最低</a:t>
            </a:r>
            <a:r>
              <a:rPr lang="zh-CN" altLang="en-US" sz="2500" b="1" dirty="0" smtClean="0">
                <a:latin typeface="楷体" pitchFamily="49" charset="-122"/>
                <a:ea typeface="楷体" pitchFamily="49" charset="-122"/>
              </a:rPr>
              <a:t>要求。</a:t>
            </a:r>
            <a:endParaRPr lang="zh-CN" altLang="en-US" sz="2500" b="1" dirty="0">
              <a:latin typeface="楷体" pitchFamily="49" charset="-122"/>
              <a:ea typeface="楷体" pitchFamily="49" charset="-122"/>
            </a:endParaRPr>
          </a:p>
        </p:txBody>
      </p:sp>
      <p:sp>
        <p:nvSpPr>
          <p:cNvPr id="32" name="Rectangle 2"/>
          <p:cNvSpPr>
            <a:spLocks noChangeArrowheads="1"/>
          </p:cNvSpPr>
          <p:nvPr/>
        </p:nvSpPr>
        <p:spPr bwMode="auto">
          <a:xfrm>
            <a:off x="2872628" y="2302759"/>
            <a:ext cx="8322363" cy="512961"/>
          </a:xfrm>
          <a:prstGeom prst="rect">
            <a:avLst/>
          </a:prstGeom>
          <a:noFill/>
          <a:ln w="34925">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ts val="4000"/>
              </a:lnSpc>
            </a:pPr>
            <a:r>
              <a:rPr lang="zh-CN" altLang="en-US" sz="2500" b="1" dirty="0" smtClean="0">
                <a:latin typeface="楷体" pitchFamily="49" charset="-122"/>
                <a:ea typeface="楷体" pitchFamily="49" charset="-122"/>
              </a:rPr>
              <a:t>一、企业净资产满足所具有的资质标准中</a:t>
            </a:r>
            <a:r>
              <a:rPr lang="zh-CN" altLang="en-US" sz="3500" b="1" dirty="0" smtClean="0">
                <a:solidFill>
                  <a:srgbClr val="FF0000"/>
                </a:solidFill>
                <a:latin typeface="楷体" pitchFamily="49" charset="-122"/>
                <a:ea typeface="楷体" pitchFamily="49" charset="-122"/>
              </a:rPr>
              <a:t>最高</a:t>
            </a:r>
            <a:r>
              <a:rPr lang="zh-CN" altLang="en-US" sz="2500" b="1" dirty="0" smtClean="0">
                <a:latin typeface="楷体" pitchFamily="49" charset="-122"/>
                <a:ea typeface="楷体" pitchFamily="49" charset="-122"/>
              </a:rPr>
              <a:t>净资产要求；</a:t>
            </a:r>
            <a:endParaRPr lang="en-US" altLang="zh-CN" sz="2500" b="1" dirty="0" smtClean="0">
              <a:latin typeface="楷体" pitchFamily="49" charset="-122"/>
              <a:ea typeface="楷体" pitchFamily="49" charset="-122"/>
            </a:endParaRPr>
          </a:p>
        </p:txBody>
      </p:sp>
      <p:sp>
        <p:nvSpPr>
          <p:cNvPr id="20" name="灯片编号占位符 19"/>
          <p:cNvSpPr>
            <a:spLocks noGrp="1"/>
          </p:cNvSpPr>
          <p:nvPr>
            <p:ph type="sldNum" sz="quarter" idx="12"/>
          </p:nvPr>
        </p:nvSpPr>
        <p:spPr/>
        <p:txBody>
          <a:bodyPr/>
          <a:lstStyle/>
          <a:p>
            <a:fld id="{5A7F82A7-7975-47A0-8895-0BD20C0EC306}" type="slidenum">
              <a:rPr lang="zh-CN" altLang="en-US" smtClean="0"/>
              <a:pPr/>
              <a:t>5</a:t>
            </a:fld>
            <a:endParaRPr lang="zh-CN" altLang="en-US"/>
          </a:p>
        </p:txBody>
      </p:sp>
    </p:spTree>
    <p:extLst>
      <p:ext uri="{BB962C8B-B14F-4D97-AF65-F5344CB8AC3E}">
        <p14:creationId xmlns:p14="http://schemas.microsoft.com/office/powerpoint/2010/main" xmlns=""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4*#ppt_w"/>
                                          </p:val>
                                        </p:tav>
                                        <p:tav tm="100000">
                                          <p:val>
                                            <p:strVal val="#ppt_w"/>
                                          </p:val>
                                        </p:tav>
                                      </p:tavLst>
                                    </p:anim>
                                    <p:anim calcmode="lin" valueType="num">
                                      <p:cBhvr>
                                        <p:cTn id="13"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EF2EC5-EE7F-4874-BF62-4A5449E0A99B}"/>
              </a:ext>
            </a:extLst>
          </p:cNvPr>
          <p:cNvSpPr/>
          <p:nvPr/>
        </p:nvSpPr>
        <p:spPr>
          <a:xfrm>
            <a:off x="3246595" y="355854"/>
            <a:ext cx="5723234" cy="867930"/>
          </a:xfrm>
          <a:prstGeom prst="rect">
            <a:avLst/>
          </a:prstGeom>
          <a:noFill/>
        </p:spPr>
        <p:txBody>
          <a:bodyPr wrap="square" rtlCol="0">
            <a:spAutoFit/>
          </a:bodyPr>
          <a:lstStyle/>
          <a:p>
            <a:pPr algn="ctr">
              <a:lnSpc>
                <a:spcPct val="140000"/>
              </a:lnSpc>
            </a:pPr>
            <a:r>
              <a:rPr lang="zh-CN" altLang="en-US" sz="3600" b="1" spc="100" dirty="0" smtClean="0">
                <a:solidFill>
                  <a:srgbClr val="C00000"/>
                </a:solidFill>
                <a:latin typeface="华文中宋" charset="-122"/>
                <a:ea typeface="华文中宋" charset="-122"/>
              </a:rPr>
              <a:t>建筑业资质</a:t>
            </a:r>
            <a:r>
              <a:rPr lang="zh-CN" altLang="en-US" sz="3600" b="1" spc="100" dirty="0" smtClean="0">
                <a:solidFill>
                  <a:srgbClr val="0E42D6"/>
                </a:solidFill>
                <a:latin typeface="华文中宋" charset="-122"/>
                <a:ea typeface="华文中宋" charset="-122"/>
              </a:rPr>
              <a:t>延续</a:t>
            </a:r>
            <a:r>
              <a:rPr lang="zh-CN" altLang="en-US" sz="3600" b="1" spc="100" dirty="0" smtClean="0">
                <a:solidFill>
                  <a:srgbClr val="C00000"/>
                </a:solidFill>
                <a:latin typeface="华文中宋" charset="-122"/>
                <a:ea typeface="华文中宋" charset="-122"/>
              </a:rPr>
              <a:t>新政策</a:t>
            </a:r>
            <a:endParaRPr lang="zh-CN" altLang="en-US" sz="3600" b="1" spc="100" dirty="0">
              <a:solidFill>
                <a:srgbClr val="C00000"/>
              </a:solidFill>
              <a:latin typeface="华文中宋" charset="-122"/>
              <a:ea typeface="华文中宋" charset="-122"/>
            </a:endParaRPr>
          </a:p>
        </p:txBody>
      </p:sp>
      <p:grpSp>
        <p:nvGrpSpPr>
          <p:cNvPr id="4" name="Group 4">
            <a:extLst>
              <a:ext uri="{FF2B5EF4-FFF2-40B4-BE49-F238E27FC236}">
                <a16:creationId xmlns:a16="http://schemas.microsoft.com/office/drawing/2014/main" xmlns=""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xmlns=""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xmlns=""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xmlns=""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xmlns=""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xmlns=""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xmlns=""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xmlns=""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12" name="组合 25"/>
          <p:cNvGrpSpPr/>
          <p:nvPr/>
        </p:nvGrpSpPr>
        <p:grpSpPr>
          <a:xfrm>
            <a:off x="3334103" y="1552896"/>
            <a:ext cx="3712817" cy="447716"/>
            <a:chOff x="6111487" y="1721560"/>
            <a:chExt cx="2826257" cy="447716"/>
          </a:xfrm>
        </p:grpSpPr>
        <p:sp>
          <p:nvSpPr>
            <p:cNvPr id="1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a:extLst>
                <a:ext uri="{FF2B5EF4-FFF2-40B4-BE49-F238E27FC236}">
                  <a16:creationId xmlns:a16="http://schemas.microsoft.com/office/drawing/2014/main" xmlns="" id="{4CCAB53B-984A-40BB-8541-592FEB4E45E4}"/>
                </a:ext>
              </a:extLst>
            </p:cNvPr>
            <p:cNvSpPr txBox="1"/>
            <p:nvPr/>
          </p:nvSpPr>
          <p:spPr>
            <a:xfrm>
              <a:off x="6229399" y="1790855"/>
              <a:ext cx="2708345"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其他要求</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sp>
        <p:nvSpPr>
          <p:cNvPr id="26" name="文本框 24"/>
          <p:cNvSpPr txBox="1"/>
          <p:nvPr/>
        </p:nvSpPr>
        <p:spPr>
          <a:xfrm>
            <a:off x="307649" y="2555031"/>
            <a:ext cx="1677773" cy="1631216"/>
          </a:xfrm>
          <a:prstGeom prst="rect">
            <a:avLst/>
          </a:prstGeom>
          <a:noFill/>
        </p:spPr>
        <p:txBody>
          <a:bodyPr wrap="square">
            <a:spAutoFit/>
          </a:bodyPr>
          <a:lstStyle/>
          <a:p>
            <a:pPr algn="r" fontAlgn="auto">
              <a:spcBef>
                <a:spcPts val="0"/>
              </a:spcBef>
              <a:spcAft>
                <a:spcPts val="0"/>
              </a:spcAft>
              <a:defRPr/>
            </a:pPr>
            <a:r>
              <a:rPr lang="en-US" altLang="zh-CN" sz="10000" b="1" dirty="0" smtClean="0">
                <a:solidFill>
                  <a:srgbClr val="D7271E"/>
                </a:solidFill>
                <a:latin typeface="Impact" panose="020B0806030902050204" pitchFamily="34" charset="0"/>
                <a:ea typeface="微软雅黑" panose="020B0503020204020204" pitchFamily="34" charset="-122"/>
              </a:rPr>
              <a:t>02</a:t>
            </a:r>
            <a:endParaRPr lang="zh-CN" altLang="en-US" sz="10000" b="1" dirty="0">
              <a:solidFill>
                <a:srgbClr val="D7271E"/>
              </a:solidFill>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55767" y="276839"/>
            <a:ext cx="1743075" cy="1190625"/>
          </a:xfrm>
          <a:prstGeom prst="rect">
            <a:avLst/>
          </a:prstGeom>
        </p:spPr>
      </p:pic>
      <p:sp>
        <p:nvSpPr>
          <p:cNvPr id="29" name="PA_chenying0907 19"/>
          <p:cNvSpPr/>
          <p:nvPr>
            <p:custDataLst>
              <p:tags r:id="rId1"/>
            </p:custDataLst>
          </p:nvPr>
        </p:nvSpPr>
        <p:spPr>
          <a:xfrm>
            <a:off x="3230309" y="2597922"/>
            <a:ext cx="8015956" cy="2461303"/>
          </a:xfrm>
          <a:prstGeom prst="rect">
            <a:avLst/>
          </a:prstGeom>
        </p:spPr>
        <p:txBody>
          <a:bodyPr wrap="square" lIns="68568" tIns="34284" rIns="68568" bIns="34284">
            <a:spAutoFit/>
          </a:bodyPr>
          <a:lstStyle/>
          <a:p>
            <a:pPr>
              <a:lnSpc>
                <a:spcPts val="3200"/>
              </a:lnSpc>
            </a:pPr>
            <a:r>
              <a:rPr lang="en-US" altLang="zh-CN" sz="1500" dirty="0" smtClean="0">
                <a:latin typeface="宋体" pitchFamily="2" charset="-122"/>
                <a:ea typeface="宋体" pitchFamily="2" charset="-122"/>
              </a:rPr>
              <a:t>1</a:t>
            </a:r>
            <a:r>
              <a:rPr lang="zh-CN" altLang="en-US" sz="1500" dirty="0" smtClean="0">
                <a:latin typeface="宋体" pitchFamily="2" charset="-122"/>
                <a:ea typeface="宋体" pitchFamily="2" charset="-122"/>
              </a:rPr>
              <a:t>、资质核准机关依据申报企业提交的告知承诺申请、相关主管部门大数据信息等，办理资质延续审批手续，发布资质延续公告，并在本机关网站公示企业延续申请的承诺事项。</a:t>
            </a:r>
            <a:endParaRPr lang="en-US" altLang="zh-CN" sz="1500" dirty="0" smtClean="0">
              <a:latin typeface="宋体" pitchFamily="2" charset="-122"/>
              <a:ea typeface="宋体" pitchFamily="2" charset="-122"/>
            </a:endParaRPr>
          </a:p>
          <a:p>
            <a:pPr>
              <a:lnSpc>
                <a:spcPts val="3200"/>
              </a:lnSpc>
            </a:pPr>
            <a:r>
              <a:rPr lang="en-US" altLang="zh-CN" sz="1500" dirty="0" smtClean="0">
                <a:latin typeface="宋体" pitchFamily="2" charset="-122"/>
                <a:ea typeface="宋体" pitchFamily="2" charset="-122"/>
              </a:rPr>
              <a:t>2</a:t>
            </a:r>
            <a:r>
              <a:rPr lang="zh-CN" altLang="en-US" sz="1500" dirty="0" smtClean="0">
                <a:latin typeface="宋体" pitchFamily="2" charset="-122"/>
                <a:ea typeface="宋体" pitchFamily="2" charset="-122"/>
              </a:rPr>
              <a:t>、建筑业企业应对承诺内容真实性、合法性负责，并承担全部法律责任。发现申请企业承诺内容与实际情况不相符的，资质核准机关将依法撤销其相应资质，</a:t>
            </a:r>
            <a:r>
              <a:rPr lang="en-US" altLang="zh-CN" sz="1500" dirty="0" smtClean="0">
                <a:latin typeface="宋体" pitchFamily="2" charset="-122"/>
                <a:ea typeface="宋体" pitchFamily="2" charset="-122"/>
              </a:rPr>
              <a:t>3</a:t>
            </a:r>
            <a:r>
              <a:rPr lang="zh-CN" altLang="en-US" sz="1500" dirty="0" smtClean="0">
                <a:latin typeface="宋体" pitchFamily="2" charset="-122"/>
                <a:ea typeface="宋体" pitchFamily="2" charset="-122"/>
              </a:rPr>
              <a:t>年内不得申请该项资质，并列入建筑市场主体“黑名单”。</a:t>
            </a:r>
            <a:endParaRPr lang="en-US" altLang="zh-CN" sz="1500" dirty="0" smtClean="0">
              <a:latin typeface="宋体" pitchFamily="2" charset="-122"/>
              <a:ea typeface="宋体" pitchFamily="2" charset="-122"/>
            </a:endParaRPr>
          </a:p>
          <a:p>
            <a:pPr>
              <a:lnSpc>
                <a:spcPts val="3200"/>
              </a:lnSpc>
            </a:pPr>
            <a:r>
              <a:rPr lang="en-US" altLang="zh-CN" sz="1500" dirty="0" smtClean="0">
                <a:latin typeface="宋体" pitchFamily="2" charset="-122"/>
                <a:ea typeface="宋体" pitchFamily="2" charset="-122"/>
              </a:rPr>
              <a:t>3</a:t>
            </a:r>
            <a:r>
              <a:rPr lang="zh-CN" altLang="en-US" sz="1500" dirty="0" smtClean="0">
                <a:latin typeface="宋体" pitchFamily="2" charset="-122"/>
                <a:ea typeface="宋体" pitchFamily="2" charset="-122"/>
              </a:rPr>
              <a:t>、各建筑业企业要认真做好准备，补齐短板，慎重作出承诺，及时提交延续申请。</a:t>
            </a:r>
            <a:endParaRPr lang="en-US" altLang="zh-CN" sz="1500" dirty="0" smtClean="0">
              <a:latin typeface="宋体" pitchFamily="2" charset="-122"/>
              <a:ea typeface="宋体" pitchFamily="2" charset="-122"/>
            </a:endParaRPr>
          </a:p>
        </p:txBody>
      </p:sp>
      <p:sp>
        <p:nvSpPr>
          <p:cNvPr id="19" name="灯片编号占位符 18"/>
          <p:cNvSpPr>
            <a:spLocks noGrp="1"/>
          </p:cNvSpPr>
          <p:nvPr>
            <p:ph type="sldNum" sz="quarter" idx="12"/>
          </p:nvPr>
        </p:nvSpPr>
        <p:spPr/>
        <p:txBody>
          <a:bodyPr/>
          <a:lstStyle/>
          <a:p>
            <a:fld id="{5A7F82A7-7975-47A0-8895-0BD20C0EC306}" type="slidenum">
              <a:rPr lang="zh-CN" altLang="en-US" smtClean="0"/>
              <a:pPr/>
              <a:t>6</a:t>
            </a:fld>
            <a:endParaRPr lang="zh-CN" altLang="en-US"/>
          </a:p>
        </p:txBody>
      </p:sp>
    </p:spTree>
    <p:extLst>
      <p:ext uri="{BB962C8B-B14F-4D97-AF65-F5344CB8AC3E}">
        <p14:creationId xmlns:p14="http://schemas.microsoft.com/office/powerpoint/2010/main" xmlns=""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4*#ppt_w"/>
                                          </p:val>
                                        </p:tav>
                                        <p:tav tm="100000">
                                          <p:val>
                                            <p:strVal val="#ppt_w"/>
                                          </p:val>
                                        </p:tav>
                                      </p:tavLst>
                                    </p:anim>
                                    <p:anim calcmode="lin" valueType="num">
                                      <p:cBhvr>
                                        <p:cTn id="13"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EF2EC5-EE7F-4874-BF62-4A5449E0A99B}"/>
              </a:ext>
            </a:extLst>
          </p:cNvPr>
          <p:cNvSpPr/>
          <p:nvPr/>
        </p:nvSpPr>
        <p:spPr>
          <a:xfrm>
            <a:off x="3246595" y="355854"/>
            <a:ext cx="5723234" cy="783676"/>
          </a:xfrm>
          <a:prstGeom prst="rect">
            <a:avLst/>
          </a:prstGeom>
          <a:noFill/>
        </p:spPr>
        <p:txBody>
          <a:bodyPr wrap="square" rtlCol="0">
            <a:spAutoFit/>
          </a:bodyPr>
          <a:lstStyle/>
          <a:p>
            <a:pPr algn="ctr">
              <a:lnSpc>
                <a:spcPct val="140000"/>
              </a:lnSpc>
            </a:pPr>
            <a:r>
              <a:rPr lang="zh-CN" altLang="en-US" sz="3600" b="1" spc="100" dirty="0" smtClean="0">
                <a:latin typeface="华文中宋" charset="-122"/>
                <a:ea typeface="华文中宋" charset="-122"/>
              </a:rPr>
              <a:t>建筑业资质</a:t>
            </a:r>
            <a:r>
              <a:rPr lang="zh-CN" altLang="en-US" sz="3600" b="1" spc="100" dirty="0" smtClean="0">
                <a:solidFill>
                  <a:srgbClr val="C00000"/>
                </a:solidFill>
                <a:latin typeface="华文中宋" charset="-122"/>
                <a:ea typeface="华文中宋" charset="-122"/>
              </a:rPr>
              <a:t>升级</a:t>
            </a:r>
            <a:r>
              <a:rPr lang="zh-CN" altLang="en-US" sz="3600" b="1" spc="100" dirty="0" smtClean="0">
                <a:latin typeface="华文中宋" charset="-122"/>
                <a:ea typeface="华文中宋" charset="-122"/>
              </a:rPr>
              <a:t>新政策</a:t>
            </a:r>
            <a:endParaRPr lang="zh-CN" altLang="en-US" sz="3600" b="1" spc="100" dirty="0">
              <a:latin typeface="华文中宋" charset="-122"/>
              <a:ea typeface="华文中宋" charset="-122"/>
            </a:endParaRPr>
          </a:p>
        </p:txBody>
      </p:sp>
      <p:grpSp>
        <p:nvGrpSpPr>
          <p:cNvPr id="4" name="Group 4">
            <a:extLst>
              <a:ext uri="{FF2B5EF4-FFF2-40B4-BE49-F238E27FC236}">
                <a16:creationId xmlns:a16="http://schemas.microsoft.com/office/drawing/2014/main" xmlns=""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xmlns=""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xmlns=""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xmlns=""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xmlns=""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xmlns=""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xmlns=""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xmlns=""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12" name="组合 25"/>
          <p:cNvGrpSpPr/>
          <p:nvPr/>
        </p:nvGrpSpPr>
        <p:grpSpPr>
          <a:xfrm>
            <a:off x="3000818" y="1561443"/>
            <a:ext cx="7185769" cy="1193485"/>
            <a:chOff x="6111487" y="1721560"/>
            <a:chExt cx="4656775" cy="1193485"/>
          </a:xfrm>
        </p:grpSpPr>
        <p:sp>
          <p:nvSpPr>
            <p:cNvPr id="13" name="Rectangle 2"/>
            <p:cNvSpPr>
              <a:spLocks noChangeArrowheads="1"/>
            </p:cNvSpPr>
            <p:nvPr/>
          </p:nvSpPr>
          <p:spPr bwMode="auto">
            <a:xfrm>
              <a:off x="6111487" y="2274870"/>
              <a:ext cx="4656775" cy="64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30000"/>
                </a:lnSpc>
              </a:pPr>
              <a:r>
                <a:rPr lang="zh-CN" altLang="en-US" sz="1600" dirty="0" smtClean="0"/>
                <a:t>从</a:t>
              </a:r>
              <a:r>
                <a:rPr lang="en-US" altLang="zh-CN" sz="1600" dirty="0" smtClean="0"/>
                <a:t>2019</a:t>
              </a:r>
              <a:r>
                <a:rPr lang="zh-CN" altLang="en-US" sz="1600" dirty="0" smtClean="0"/>
                <a:t>年</a:t>
              </a:r>
              <a:r>
                <a:rPr lang="en-US" altLang="zh-CN" sz="1600" dirty="0" smtClean="0"/>
                <a:t>4</a:t>
              </a:r>
              <a:r>
                <a:rPr lang="zh-CN" altLang="en-US" sz="1600" dirty="0" smtClean="0"/>
                <a:t>月</a:t>
              </a:r>
              <a:r>
                <a:rPr lang="en-US" altLang="zh-CN" sz="1600" dirty="0" smtClean="0"/>
                <a:t>1</a:t>
              </a:r>
              <a:r>
                <a:rPr lang="zh-CN" altLang="en-US" sz="1600" dirty="0" smtClean="0"/>
                <a:t>日起，住建部决定在全国范围对</a:t>
              </a:r>
              <a:r>
                <a:rPr lang="zh-CN" altLang="en-US" sz="1600" dirty="0" smtClean="0">
                  <a:solidFill>
                    <a:srgbClr val="C00000"/>
                  </a:solidFill>
                </a:rPr>
                <a:t>建筑工程、市政公用工程</a:t>
              </a:r>
              <a:r>
                <a:rPr lang="zh-CN" altLang="en-US" sz="1600" dirty="0" smtClean="0"/>
                <a:t>施工总承包一级资质审批实行告知承诺制</a:t>
              </a:r>
              <a:endParaRPr lang="en-GB" altLang="zh-CN" sz="1600" b="1" dirty="0" smtClean="0">
                <a:solidFill>
                  <a:srgbClr val="FF0000"/>
                </a:solidFill>
                <a:latin typeface="宋体" pitchFamily="2" charset="-122"/>
                <a:ea typeface="宋体" pitchFamily="2" charset="-122"/>
                <a:sym typeface="+mn-lt"/>
              </a:endParaRPr>
            </a:p>
          </p:txBody>
        </p:sp>
        <p:sp>
          <p:nvSpPr>
            <p:cNvPr id="1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a:extLst>
                <a:ext uri="{FF2B5EF4-FFF2-40B4-BE49-F238E27FC236}">
                  <a16:creationId xmlns:a16="http://schemas.microsoft.com/office/drawing/2014/main" xmlns="" id="{4CCAB53B-984A-40BB-8541-592FEB4E45E4}"/>
                </a:ext>
              </a:extLst>
            </p:cNvPr>
            <p:cNvSpPr txBox="1"/>
            <p:nvPr/>
          </p:nvSpPr>
          <p:spPr>
            <a:xfrm>
              <a:off x="6229399" y="1790855"/>
              <a:ext cx="2708345"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实施范围</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grpSp>
        <p:nvGrpSpPr>
          <p:cNvPr id="16" name="组合 27"/>
          <p:cNvGrpSpPr/>
          <p:nvPr/>
        </p:nvGrpSpPr>
        <p:grpSpPr>
          <a:xfrm>
            <a:off x="3000819" y="2991354"/>
            <a:ext cx="8536003" cy="3599403"/>
            <a:chOff x="6057188" y="3344587"/>
            <a:chExt cx="4656775" cy="3599403"/>
          </a:xfrm>
        </p:grpSpPr>
        <p:sp>
          <p:nvSpPr>
            <p:cNvPr id="23" name="Rectangle 2"/>
            <p:cNvSpPr>
              <a:spLocks noChangeArrowheads="1"/>
            </p:cNvSpPr>
            <p:nvPr/>
          </p:nvSpPr>
          <p:spPr bwMode="auto">
            <a:xfrm>
              <a:off x="6057188" y="3991900"/>
              <a:ext cx="4656775" cy="2952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ts val="2600"/>
                </a:lnSpc>
              </a:pPr>
              <a:r>
                <a:rPr lang="zh-CN" altLang="en-US" sz="1500" dirty="0" smtClean="0">
                  <a:latin typeface="宋体" pitchFamily="2" charset="-122"/>
                  <a:ea typeface="宋体" pitchFamily="2" charset="-122"/>
                </a:rPr>
                <a:t>    围绕“减少审批环节、提高审批效能、服务企业发展”的总体思路，探索建立“</a:t>
              </a:r>
              <a:r>
                <a:rPr lang="zh-CN" altLang="en-US" sz="1500" b="1" dirty="0" smtClean="0">
                  <a:solidFill>
                    <a:srgbClr val="C00000"/>
                  </a:solidFill>
                  <a:latin typeface="宋体" pitchFamily="2" charset="-122"/>
                  <a:ea typeface="宋体" pitchFamily="2" charset="-122"/>
                </a:rPr>
                <a:t>诚信规范、审批高效、监管完善</a:t>
              </a:r>
              <a:r>
                <a:rPr lang="zh-CN" altLang="en-US" sz="1500" dirty="0" smtClean="0">
                  <a:latin typeface="宋体" pitchFamily="2" charset="-122"/>
                  <a:ea typeface="宋体" pitchFamily="2" charset="-122"/>
                </a:rPr>
                <a:t>”的告知承诺审批新模式，推动资质管理向“</a:t>
              </a:r>
              <a:r>
                <a:rPr lang="zh-CN" altLang="en-US" sz="1500" b="1" dirty="0" smtClean="0">
                  <a:solidFill>
                    <a:srgbClr val="C00000"/>
                  </a:solidFill>
                  <a:latin typeface="宋体" pitchFamily="2" charset="-122"/>
                  <a:ea typeface="宋体" pitchFamily="2" charset="-122"/>
                </a:rPr>
                <a:t>宽准入、严监管、强服务</a:t>
              </a:r>
              <a:r>
                <a:rPr lang="zh-CN" altLang="en-US" sz="1500" dirty="0" smtClean="0">
                  <a:latin typeface="宋体" pitchFamily="2" charset="-122"/>
                  <a:ea typeface="宋体" pitchFamily="2" charset="-122"/>
                </a:rPr>
                <a:t>”转变，推动建筑业高质量发展。</a:t>
              </a:r>
            </a:p>
            <a:p>
              <a:pPr>
                <a:lnSpc>
                  <a:spcPts val="2600"/>
                </a:lnSpc>
              </a:pPr>
              <a:r>
                <a:rPr lang="zh-CN" altLang="en-US" sz="1500" dirty="0" smtClean="0">
                  <a:latin typeface="宋体" pitchFamily="2" charset="-122"/>
                  <a:ea typeface="宋体" pitchFamily="2" charset="-122"/>
                </a:rPr>
                <a:t>　　简化审批流程。企业根据建设工程企业资质标准作出符合审批条件的承诺，我部依据企业承诺直接办理相关资质审批手续，不再要求企业提交证明材料，提高审批效率，提升服务效能。</a:t>
              </a:r>
            </a:p>
            <a:p>
              <a:pPr>
                <a:lnSpc>
                  <a:spcPts val="2600"/>
                </a:lnSpc>
              </a:pPr>
              <a:r>
                <a:rPr lang="zh-CN" altLang="en-US" sz="1500" dirty="0" smtClean="0">
                  <a:latin typeface="宋体" pitchFamily="2" charset="-122"/>
                  <a:ea typeface="宋体" pitchFamily="2" charset="-122"/>
                </a:rPr>
                <a:t>　　加强事后监管。依托全国建筑市场监管公共服务平台，在对企业承诺内容进行重点比对核验的同时，着力强化审批事中事后监管力度，实现对企业承诺的业绩现场核查全覆盖。</a:t>
              </a:r>
            </a:p>
            <a:p>
              <a:pPr>
                <a:lnSpc>
                  <a:spcPts val="2600"/>
                </a:lnSpc>
              </a:pPr>
              <a:r>
                <a:rPr lang="zh-CN" altLang="en-US" sz="1500" dirty="0" smtClean="0">
                  <a:latin typeface="宋体" pitchFamily="2" charset="-122"/>
                  <a:ea typeface="宋体" pitchFamily="2" charset="-122"/>
                </a:rPr>
                <a:t>　　完善诚信建设。强化企业诚信监督机制，对以虚构、造假等欺骗手段取得资质的企业，依法撤销其相应资质，并列入建筑市场主体“黑名单”。</a:t>
              </a:r>
              <a:endParaRPr lang="zh-CN" altLang="en-US" sz="1500" dirty="0">
                <a:latin typeface="宋体" pitchFamily="2" charset="-122"/>
                <a:ea typeface="宋体" pitchFamily="2" charset="-122"/>
              </a:endParaRPr>
            </a:p>
          </p:txBody>
        </p:sp>
        <p:sp>
          <p:nvSpPr>
            <p:cNvPr id="2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069528" y="3344587"/>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TextBox 59">
              <a:extLst>
                <a:ext uri="{FF2B5EF4-FFF2-40B4-BE49-F238E27FC236}">
                  <a16:creationId xmlns:a16="http://schemas.microsoft.com/office/drawing/2014/main" xmlns="" id="{4CCAB53B-984A-40BB-8541-592FEB4E45E4}"/>
                </a:ext>
              </a:extLst>
            </p:cNvPr>
            <p:cNvSpPr txBox="1"/>
            <p:nvPr/>
          </p:nvSpPr>
          <p:spPr>
            <a:xfrm>
              <a:off x="6213357" y="3422427"/>
              <a:ext cx="2798299"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告知承诺制基本原则</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sp>
        <p:nvSpPr>
          <p:cNvPr id="26" name="文本框 24"/>
          <p:cNvSpPr txBox="1"/>
          <p:nvPr/>
        </p:nvSpPr>
        <p:spPr>
          <a:xfrm>
            <a:off x="256374" y="2298656"/>
            <a:ext cx="1677773" cy="1631216"/>
          </a:xfrm>
          <a:prstGeom prst="rect">
            <a:avLst/>
          </a:prstGeom>
          <a:noFill/>
        </p:spPr>
        <p:txBody>
          <a:bodyPr wrap="square">
            <a:spAutoFit/>
          </a:bodyPr>
          <a:lstStyle/>
          <a:p>
            <a:pPr algn="r" fontAlgn="auto">
              <a:spcBef>
                <a:spcPts val="0"/>
              </a:spcBef>
              <a:spcAft>
                <a:spcPts val="0"/>
              </a:spcAft>
              <a:defRPr/>
            </a:pPr>
            <a:r>
              <a:rPr lang="en-US" altLang="zh-CN" sz="10000" b="1" dirty="0" smtClean="0">
                <a:solidFill>
                  <a:srgbClr val="D7271E"/>
                </a:solidFill>
                <a:latin typeface="Impact" panose="020B0806030902050204" pitchFamily="34" charset="0"/>
                <a:ea typeface="微软雅黑" panose="020B0503020204020204" pitchFamily="34" charset="-122"/>
              </a:rPr>
              <a:t>03</a:t>
            </a:r>
            <a:endParaRPr lang="zh-CN" altLang="en-US" sz="10000" b="1" dirty="0">
              <a:solidFill>
                <a:srgbClr val="D7271E"/>
              </a:solidFill>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55767" y="276839"/>
            <a:ext cx="1743075" cy="1190625"/>
          </a:xfrm>
          <a:prstGeom prst="rect">
            <a:avLst/>
          </a:prstGeom>
        </p:spPr>
      </p:pic>
      <p:sp>
        <p:nvSpPr>
          <p:cNvPr id="22" name="矩形 21"/>
          <p:cNvSpPr/>
          <p:nvPr/>
        </p:nvSpPr>
        <p:spPr bwMode="auto">
          <a:xfrm>
            <a:off x="441363" y="4136165"/>
            <a:ext cx="1840364" cy="572881"/>
          </a:xfrm>
          <a:prstGeom prst="rect">
            <a:avLst/>
          </a:prstGeom>
          <a:solidFill>
            <a:schemeClr val="bg1">
              <a:lumMod val="85000"/>
            </a:schemeClr>
          </a:solidFill>
          <a:ln w="9525" algn="ctr">
            <a:noFill/>
            <a:miter lim="800000"/>
          </a:ln>
          <a:effectLst/>
        </p:spPr>
        <p:txBody>
          <a:bodyPr wrap="none" anchor="ctr"/>
          <a:lstStyle/>
          <a:p>
            <a:pPr algn="ctr">
              <a:defRPr/>
            </a:pPr>
            <a:r>
              <a:rPr lang="zh-CN" altLang="en-US" sz="2500" b="1" noProof="1" smtClean="0">
                <a:solidFill>
                  <a:srgbClr val="0E42D6"/>
                </a:solidFill>
                <a:latin typeface="微软雅黑" pitchFamily="34" charset="-122"/>
                <a:ea typeface="微软雅黑" pitchFamily="34" charset="-122"/>
                <a:sym typeface="Arial Unicode MS" pitchFamily="34" charset="-122"/>
              </a:rPr>
              <a:t>部批资质</a:t>
            </a:r>
            <a:endParaRPr lang="zh-CN" altLang="en-US" sz="2500" b="1" noProof="1">
              <a:solidFill>
                <a:srgbClr val="0E42D6"/>
              </a:solidFill>
              <a:latin typeface="微软雅黑" pitchFamily="34" charset="-122"/>
              <a:ea typeface="微软雅黑" pitchFamily="34" charset="-122"/>
              <a:sym typeface="Arial Unicode MS" pitchFamily="34" charset="-122"/>
            </a:endParaRPr>
          </a:p>
        </p:txBody>
      </p:sp>
      <p:sp>
        <p:nvSpPr>
          <p:cNvPr id="29" name="灯片编号占位符 28"/>
          <p:cNvSpPr>
            <a:spLocks noGrp="1"/>
          </p:cNvSpPr>
          <p:nvPr>
            <p:ph type="sldNum" sz="quarter" idx="12"/>
          </p:nvPr>
        </p:nvSpPr>
        <p:spPr/>
        <p:txBody>
          <a:bodyPr/>
          <a:lstStyle/>
          <a:p>
            <a:fld id="{5A7F82A7-7975-47A0-8895-0BD20C0EC306}" type="slidenum">
              <a:rPr lang="zh-CN" altLang="en-US" smtClean="0"/>
              <a:pPr/>
              <a:t>7</a:t>
            </a:fld>
            <a:endParaRPr lang="zh-CN" altLang="en-US"/>
          </a:p>
        </p:txBody>
      </p:sp>
    </p:spTree>
    <p:extLst>
      <p:ext uri="{BB962C8B-B14F-4D97-AF65-F5344CB8AC3E}">
        <p14:creationId xmlns:p14="http://schemas.microsoft.com/office/powerpoint/2010/main" xmlns=""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strVal val="4*#ppt_w"/>
                                          </p:val>
                                        </p:tav>
                                        <p:tav tm="100000">
                                          <p:val>
                                            <p:strVal val="#ppt_w"/>
                                          </p:val>
                                        </p:tav>
                                      </p:tavLst>
                                    </p:anim>
                                    <p:anim calcmode="lin" valueType="num">
                                      <p:cBhvr>
                                        <p:cTn id="18"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EF2EC5-EE7F-4874-BF62-4A5449E0A99B}"/>
              </a:ext>
            </a:extLst>
          </p:cNvPr>
          <p:cNvSpPr/>
          <p:nvPr/>
        </p:nvSpPr>
        <p:spPr>
          <a:xfrm>
            <a:off x="3246595" y="355854"/>
            <a:ext cx="5723234" cy="783676"/>
          </a:xfrm>
          <a:prstGeom prst="rect">
            <a:avLst/>
          </a:prstGeom>
          <a:noFill/>
        </p:spPr>
        <p:txBody>
          <a:bodyPr wrap="square" rtlCol="0">
            <a:spAutoFit/>
          </a:bodyPr>
          <a:lstStyle/>
          <a:p>
            <a:pPr algn="ctr">
              <a:lnSpc>
                <a:spcPct val="140000"/>
              </a:lnSpc>
            </a:pPr>
            <a:r>
              <a:rPr lang="zh-CN" altLang="en-US" sz="3600" b="1" spc="100" dirty="0" smtClean="0">
                <a:latin typeface="华文中宋" charset="-122"/>
                <a:ea typeface="华文中宋" charset="-122"/>
              </a:rPr>
              <a:t>建筑业资质</a:t>
            </a:r>
            <a:r>
              <a:rPr lang="zh-CN" altLang="en-US" sz="3600" b="1" spc="100" dirty="0" smtClean="0">
                <a:solidFill>
                  <a:srgbClr val="C00000"/>
                </a:solidFill>
                <a:latin typeface="华文中宋" charset="-122"/>
                <a:ea typeface="华文中宋" charset="-122"/>
              </a:rPr>
              <a:t>升级</a:t>
            </a:r>
            <a:r>
              <a:rPr lang="zh-CN" altLang="en-US" sz="3600" b="1" spc="100" dirty="0" smtClean="0">
                <a:latin typeface="华文中宋" charset="-122"/>
                <a:ea typeface="华文中宋" charset="-122"/>
              </a:rPr>
              <a:t>新政策</a:t>
            </a:r>
            <a:endParaRPr lang="zh-CN" altLang="en-US" sz="3600" b="1" spc="100" dirty="0">
              <a:latin typeface="华文中宋" charset="-122"/>
              <a:ea typeface="华文中宋" charset="-122"/>
            </a:endParaRPr>
          </a:p>
        </p:txBody>
      </p:sp>
      <p:grpSp>
        <p:nvGrpSpPr>
          <p:cNvPr id="2" name="Group 4">
            <a:extLst>
              <a:ext uri="{FF2B5EF4-FFF2-40B4-BE49-F238E27FC236}">
                <a16:creationId xmlns:a16="http://schemas.microsoft.com/office/drawing/2014/main" xmlns=""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xmlns=""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xmlns=""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xmlns=""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4" name="Group 4">
            <a:extLst>
              <a:ext uri="{FF2B5EF4-FFF2-40B4-BE49-F238E27FC236}">
                <a16:creationId xmlns:a16="http://schemas.microsoft.com/office/drawing/2014/main" xmlns=""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xmlns=""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xmlns=""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xmlns=""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组合 25"/>
          <p:cNvGrpSpPr/>
          <p:nvPr/>
        </p:nvGrpSpPr>
        <p:grpSpPr>
          <a:xfrm>
            <a:off x="3334103" y="1552896"/>
            <a:ext cx="3712817" cy="447716"/>
            <a:chOff x="6111487" y="1721560"/>
            <a:chExt cx="2826257" cy="447716"/>
          </a:xfrm>
        </p:grpSpPr>
        <p:sp>
          <p:nvSpPr>
            <p:cNvPr id="1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a:extLst>
                <a:ext uri="{FF2B5EF4-FFF2-40B4-BE49-F238E27FC236}">
                  <a16:creationId xmlns:a16="http://schemas.microsoft.com/office/drawing/2014/main" xmlns="" id="{4CCAB53B-984A-40BB-8541-592FEB4E45E4}"/>
                </a:ext>
              </a:extLst>
            </p:cNvPr>
            <p:cNvSpPr txBox="1"/>
            <p:nvPr/>
          </p:nvSpPr>
          <p:spPr>
            <a:xfrm>
              <a:off x="6229399" y="1790855"/>
              <a:ext cx="2708345"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审批流程</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sp>
        <p:nvSpPr>
          <p:cNvPr id="26" name="文本框 24"/>
          <p:cNvSpPr txBox="1"/>
          <p:nvPr/>
        </p:nvSpPr>
        <p:spPr>
          <a:xfrm>
            <a:off x="307649" y="2555031"/>
            <a:ext cx="1677773" cy="1631216"/>
          </a:xfrm>
          <a:prstGeom prst="rect">
            <a:avLst/>
          </a:prstGeom>
          <a:noFill/>
        </p:spPr>
        <p:txBody>
          <a:bodyPr wrap="square">
            <a:spAutoFit/>
          </a:bodyPr>
          <a:lstStyle/>
          <a:p>
            <a:pPr algn="r" fontAlgn="auto">
              <a:spcBef>
                <a:spcPts val="0"/>
              </a:spcBef>
              <a:spcAft>
                <a:spcPts val="0"/>
              </a:spcAft>
              <a:defRPr/>
            </a:pPr>
            <a:r>
              <a:rPr lang="en-US" altLang="zh-CN" sz="10000" b="1" dirty="0" smtClean="0">
                <a:solidFill>
                  <a:srgbClr val="D7271E"/>
                </a:solidFill>
                <a:latin typeface="Impact" panose="020B0806030902050204" pitchFamily="34" charset="0"/>
                <a:ea typeface="微软雅黑" panose="020B0503020204020204" pitchFamily="34" charset="-122"/>
              </a:rPr>
              <a:t>03</a:t>
            </a:r>
            <a:endParaRPr lang="zh-CN" altLang="en-US" sz="10000" b="1" dirty="0">
              <a:solidFill>
                <a:srgbClr val="D7271E"/>
              </a:solidFill>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55767" y="276839"/>
            <a:ext cx="1743075" cy="1190625"/>
          </a:xfrm>
          <a:prstGeom prst="rect">
            <a:avLst/>
          </a:prstGeom>
        </p:spPr>
      </p:pic>
      <p:sp>
        <p:nvSpPr>
          <p:cNvPr id="29" name="PA_chenying0907 19"/>
          <p:cNvSpPr/>
          <p:nvPr>
            <p:custDataLst>
              <p:tags r:id="rId1"/>
            </p:custDataLst>
          </p:nvPr>
        </p:nvSpPr>
        <p:spPr>
          <a:xfrm>
            <a:off x="3230309" y="2597922"/>
            <a:ext cx="8015956" cy="415936"/>
          </a:xfrm>
          <a:prstGeom prst="rect">
            <a:avLst/>
          </a:prstGeom>
        </p:spPr>
        <p:txBody>
          <a:bodyPr wrap="square" lIns="68568" tIns="34284" rIns="68568" bIns="34284">
            <a:spAutoFit/>
          </a:bodyPr>
          <a:lstStyle/>
          <a:p>
            <a:pPr>
              <a:lnSpc>
                <a:spcPts val="3200"/>
              </a:lnSpc>
            </a:pPr>
            <a:r>
              <a:rPr lang="zh-CN" altLang="en-US" dirty="0" smtClean="0">
                <a:latin typeface="宋体" pitchFamily="2" charset="-122"/>
                <a:ea typeface="宋体" pitchFamily="2" charset="-122"/>
              </a:rPr>
              <a:t>申请、受理、审批、公示（公示期为</a:t>
            </a:r>
            <a:r>
              <a:rPr lang="en-US" altLang="zh-CN" dirty="0" smtClean="0">
                <a:latin typeface="宋体" pitchFamily="2" charset="-122"/>
                <a:ea typeface="宋体" pitchFamily="2" charset="-122"/>
              </a:rPr>
              <a:t>10</a:t>
            </a:r>
            <a:r>
              <a:rPr lang="zh-CN" altLang="en-US" dirty="0" smtClean="0">
                <a:latin typeface="宋体" pitchFamily="2" charset="-122"/>
                <a:ea typeface="宋体" pitchFamily="2" charset="-122"/>
              </a:rPr>
              <a:t>个工作日）、公告、核查</a:t>
            </a:r>
            <a:endParaRPr lang="en-US" altLang="zh-CN" dirty="0" smtClean="0">
              <a:latin typeface="宋体" pitchFamily="2" charset="-122"/>
              <a:ea typeface="宋体" pitchFamily="2" charset="-122"/>
            </a:endParaRPr>
          </a:p>
        </p:txBody>
      </p:sp>
      <p:sp>
        <p:nvSpPr>
          <p:cNvPr id="17" name="矩形 16"/>
          <p:cNvSpPr/>
          <p:nvPr/>
        </p:nvSpPr>
        <p:spPr bwMode="auto">
          <a:xfrm>
            <a:off x="441363" y="4136165"/>
            <a:ext cx="1840364" cy="572881"/>
          </a:xfrm>
          <a:prstGeom prst="rect">
            <a:avLst/>
          </a:prstGeom>
          <a:solidFill>
            <a:schemeClr val="bg1">
              <a:lumMod val="85000"/>
            </a:schemeClr>
          </a:solidFill>
          <a:ln w="9525" algn="ctr">
            <a:noFill/>
            <a:miter lim="800000"/>
          </a:ln>
          <a:effectLst/>
        </p:spPr>
        <p:txBody>
          <a:bodyPr wrap="none" anchor="ctr"/>
          <a:lstStyle/>
          <a:p>
            <a:pPr algn="ctr">
              <a:defRPr/>
            </a:pPr>
            <a:r>
              <a:rPr lang="zh-CN" altLang="en-US" sz="2500" b="1" noProof="1" smtClean="0">
                <a:solidFill>
                  <a:srgbClr val="0E42D6"/>
                </a:solidFill>
                <a:latin typeface="微软雅黑" pitchFamily="34" charset="-122"/>
                <a:ea typeface="微软雅黑" pitchFamily="34" charset="-122"/>
                <a:sym typeface="Arial Unicode MS" pitchFamily="34" charset="-122"/>
              </a:rPr>
              <a:t>部批资质</a:t>
            </a:r>
            <a:endParaRPr lang="zh-CN" altLang="en-US" sz="2500" b="1" noProof="1">
              <a:solidFill>
                <a:srgbClr val="0E42D6"/>
              </a:solidFill>
              <a:latin typeface="微软雅黑" pitchFamily="34" charset="-122"/>
              <a:ea typeface="微软雅黑" pitchFamily="34" charset="-122"/>
              <a:sym typeface="Arial Unicode MS" pitchFamily="34" charset="-122"/>
            </a:endParaRPr>
          </a:p>
        </p:txBody>
      </p:sp>
      <p:sp>
        <p:nvSpPr>
          <p:cNvPr id="18" name="矩形 17"/>
          <p:cNvSpPr/>
          <p:nvPr/>
        </p:nvSpPr>
        <p:spPr>
          <a:xfrm>
            <a:off x="3879790" y="3606216"/>
            <a:ext cx="7810855" cy="1184940"/>
          </a:xfrm>
          <a:prstGeom prst="rect">
            <a:avLst/>
          </a:prstGeom>
        </p:spPr>
        <p:txBody>
          <a:bodyPr wrap="square">
            <a:spAutoFit/>
          </a:bodyPr>
          <a:lstStyle/>
          <a:p>
            <a:pPr>
              <a:lnSpc>
                <a:spcPts val="3000"/>
              </a:lnSpc>
            </a:pPr>
            <a:r>
              <a:rPr lang="zh-CN" altLang="en-US" sz="1600" b="1" dirty="0" smtClean="0">
                <a:solidFill>
                  <a:srgbClr val="C00000"/>
                </a:solidFill>
                <a:latin typeface="宋体" pitchFamily="2" charset="-122"/>
                <a:ea typeface="宋体" pitchFamily="2" charset="-122"/>
              </a:rPr>
              <a:t>核查：</a:t>
            </a:r>
            <a:r>
              <a:rPr lang="zh-CN" altLang="en-US" sz="1600" dirty="0" smtClean="0">
                <a:latin typeface="宋体" pitchFamily="2" charset="-122"/>
                <a:ea typeface="宋体" pitchFamily="2" charset="-122"/>
              </a:rPr>
              <a:t>公告后</a:t>
            </a:r>
            <a:r>
              <a:rPr lang="en-US" altLang="zh-CN" sz="1600" dirty="0" smtClean="0">
                <a:latin typeface="宋体" pitchFamily="2" charset="-122"/>
                <a:ea typeface="宋体" pitchFamily="2" charset="-122"/>
              </a:rPr>
              <a:t>12</a:t>
            </a:r>
            <a:r>
              <a:rPr lang="zh-CN" altLang="en-US" sz="1600" dirty="0" smtClean="0">
                <a:latin typeface="宋体" pitchFamily="2" charset="-122"/>
                <a:ea typeface="宋体" pitchFamily="2" charset="-122"/>
              </a:rPr>
              <a:t>个月内，由我部建筑市场监管司、省级住房和城乡建设主管部门及相关专家组成核查组，对涉及的企业业绩全部实地核查，重点检查企业业绩指标是否符合要求。</a:t>
            </a:r>
            <a:endParaRPr lang="zh-CN" altLang="en-US" sz="1500" dirty="0">
              <a:latin typeface="宋体" pitchFamily="2" charset="-122"/>
              <a:ea typeface="宋体" pitchFamily="2" charset="-122"/>
            </a:endParaRPr>
          </a:p>
        </p:txBody>
      </p:sp>
      <p:sp>
        <p:nvSpPr>
          <p:cNvPr id="20" name="灯片编号占位符 19"/>
          <p:cNvSpPr>
            <a:spLocks noGrp="1"/>
          </p:cNvSpPr>
          <p:nvPr>
            <p:ph type="sldNum" sz="quarter" idx="12"/>
          </p:nvPr>
        </p:nvSpPr>
        <p:spPr/>
        <p:txBody>
          <a:bodyPr/>
          <a:lstStyle/>
          <a:p>
            <a:fld id="{5A7F82A7-7975-47A0-8895-0BD20C0EC306}" type="slidenum">
              <a:rPr lang="zh-CN" altLang="en-US" smtClean="0"/>
              <a:pPr/>
              <a:t>8</a:t>
            </a:fld>
            <a:endParaRPr lang="zh-CN" altLang="en-US"/>
          </a:p>
        </p:txBody>
      </p:sp>
    </p:spTree>
    <p:extLst>
      <p:ext uri="{BB962C8B-B14F-4D97-AF65-F5344CB8AC3E}">
        <p14:creationId xmlns:p14="http://schemas.microsoft.com/office/powerpoint/2010/main" xmlns=""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4*#ppt_w"/>
                                          </p:val>
                                        </p:tav>
                                        <p:tav tm="100000">
                                          <p:val>
                                            <p:strVal val="#ppt_w"/>
                                          </p:val>
                                        </p:tav>
                                      </p:tavLst>
                                    </p:anim>
                                    <p:anim calcmode="lin" valueType="num">
                                      <p:cBhvr>
                                        <p:cTn id="13"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EF2EC5-EE7F-4874-BF62-4A5449E0A99B}"/>
              </a:ext>
            </a:extLst>
          </p:cNvPr>
          <p:cNvSpPr/>
          <p:nvPr/>
        </p:nvSpPr>
        <p:spPr>
          <a:xfrm>
            <a:off x="3246595" y="355854"/>
            <a:ext cx="5723234" cy="783676"/>
          </a:xfrm>
          <a:prstGeom prst="rect">
            <a:avLst/>
          </a:prstGeom>
          <a:noFill/>
        </p:spPr>
        <p:txBody>
          <a:bodyPr wrap="square" rtlCol="0">
            <a:spAutoFit/>
          </a:bodyPr>
          <a:lstStyle/>
          <a:p>
            <a:pPr algn="ctr">
              <a:lnSpc>
                <a:spcPct val="140000"/>
              </a:lnSpc>
            </a:pPr>
            <a:r>
              <a:rPr lang="zh-CN" altLang="en-US" sz="3600" b="1" spc="100" dirty="0" smtClean="0">
                <a:latin typeface="华文中宋" charset="-122"/>
                <a:ea typeface="华文中宋" charset="-122"/>
              </a:rPr>
              <a:t>建筑业资质</a:t>
            </a:r>
            <a:r>
              <a:rPr lang="zh-CN" altLang="en-US" sz="3600" b="1" spc="100" dirty="0" smtClean="0">
                <a:solidFill>
                  <a:srgbClr val="C00000"/>
                </a:solidFill>
                <a:latin typeface="华文中宋" charset="-122"/>
                <a:ea typeface="华文中宋" charset="-122"/>
              </a:rPr>
              <a:t>升级</a:t>
            </a:r>
            <a:r>
              <a:rPr lang="zh-CN" altLang="en-US" sz="3600" b="1" spc="100" dirty="0" smtClean="0">
                <a:latin typeface="华文中宋" charset="-122"/>
                <a:ea typeface="华文中宋" charset="-122"/>
              </a:rPr>
              <a:t>新政策</a:t>
            </a:r>
            <a:endParaRPr lang="zh-CN" altLang="en-US" sz="3600" b="1" spc="100" dirty="0">
              <a:latin typeface="华文中宋" charset="-122"/>
              <a:ea typeface="华文中宋" charset="-122"/>
            </a:endParaRPr>
          </a:p>
        </p:txBody>
      </p:sp>
      <p:grpSp>
        <p:nvGrpSpPr>
          <p:cNvPr id="4" name="Group 4">
            <a:extLst>
              <a:ext uri="{FF2B5EF4-FFF2-40B4-BE49-F238E27FC236}">
                <a16:creationId xmlns:a16="http://schemas.microsoft.com/office/drawing/2014/main" xmlns=""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xmlns=""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xmlns=""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xmlns=""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xmlns=""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xmlns=""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xmlns=""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xmlns=""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12" name="组合 25"/>
          <p:cNvGrpSpPr/>
          <p:nvPr/>
        </p:nvGrpSpPr>
        <p:grpSpPr>
          <a:xfrm>
            <a:off x="3111912" y="1569987"/>
            <a:ext cx="3712817" cy="447716"/>
            <a:chOff x="6111487" y="1721560"/>
            <a:chExt cx="2826257" cy="447716"/>
          </a:xfrm>
        </p:grpSpPr>
        <p:sp>
          <p:nvSpPr>
            <p:cNvPr id="14" name="标题1">
              <a:extLst>
                <a:ext uri="{FF2B5EF4-FFF2-40B4-BE49-F238E27FC236}">
                  <a16:creationId xmlns:a16="http://schemas.microsoft.com/office/drawing/2014/main" xmlns=""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a:extLst>
                <a:ext uri="{FF2B5EF4-FFF2-40B4-BE49-F238E27FC236}">
                  <a16:creationId xmlns:a16="http://schemas.microsoft.com/office/drawing/2014/main" xmlns="" id="{4CCAB53B-984A-40BB-8541-592FEB4E45E4}"/>
                </a:ext>
              </a:extLst>
            </p:cNvPr>
            <p:cNvSpPr txBox="1"/>
            <p:nvPr/>
          </p:nvSpPr>
          <p:spPr>
            <a:xfrm>
              <a:off x="6229399" y="1790855"/>
              <a:ext cx="2708345" cy="307777"/>
            </a:xfrm>
            <a:prstGeom prst="rect">
              <a:avLst/>
            </a:prstGeom>
            <a:noFill/>
          </p:spPr>
          <p:txBody>
            <a:bodyPr wrap="square" lIns="0" tIns="0" rIns="0" bIns="0" rtlCol="0">
              <a:spAutoFit/>
            </a:bodyPr>
            <a:lstStyle/>
            <a:p>
              <a:r>
                <a:rPr lang="zh-CN" altLang="en-US" sz="2000" b="1" spc="50" dirty="0" smtClean="0">
                  <a:solidFill>
                    <a:srgbClr val="D7271E"/>
                  </a:solidFill>
                  <a:latin typeface="微软雅黑" panose="020B0503020204020204" pitchFamily="34" charset="-122"/>
                  <a:ea typeface="微软雅黑" panose="020B0503020204020204" pitchFamily="34" charset="-122"/>
                </a:rPr>
                <a:t>监督管理</a:t>
              </a:r>
              <a:endParaRPr lang="zh-CN" altLang="en-US" sz="2000" b="1" spc="50" dirty="0">
                <a:solidFill>
                  <a:srgbClr val="D7271E"/>
                </a:solidFill>
                <a:latin typeface="微软雅黑" panose="020B0503020204020204" pitchFamily="34" charset="-122"/>
                <a:ea typeface="微软雅黑" panose="020B0503020204020204" pitchFamily="34" charset="-122"/>
              </a:endParaRPr>
            </a:p>
          </p:txBody>
        </p:sp>
      </p:grpSp>
      <p:sp>
        <p:nvSpPr>
          <p:cNvPr id="26" name="文本框 24"/>
          <p:cNvSpPr txBox="1"/>
          <p:nvPr/>
        </p:nvSpPr>
        <p:spPr>
          <a:xfrm>
            <a:off x="307649" y="2555031"/>
            <a:ext cx="1677773" cy="1631216"/>
          </a:xfrm>
          <a:prstGeom prst="rect">
            <a:avLst/>
          </a:prstGeom>
          <a:noFill/>
        </p:spPr>
        <p:txBody>
          <a:bodyPr wrap="square">
            <a:spAutoFit/>
          </a:bodyPr>
          <a:lstStyle/>
          <a:p>
            <a:pPr algn="r" fontAlgn="auto">
              <a:spcBef>
                <a:spcPts val="0"/>
              </a:spcBef>
              <a:spcAft>
                <a:spcPts val="0"/>
              </a:spcAft>
              <a:defRPr/>
            </a:pPr>
            <a:r>
              <a:rPr lang="en-US" altLang="zh-CN" sz="10000" b="1" dirty="0" smtClean="0">
                <a:solidFill>
                  <a:srgbClr val="D7271E"/>
                </a:solidFill>
                <a:latin typeface="Impact" panose="020B0806030902050204" pitchFamily="34" charset="0"/>
                <a:ea typeface="微软雅黑" panose="020B0503020204020204" pitchFamily="34" charset="-122"/>
              </a:rPr>
              <a:t>03</a:t>
            </a:r>
            <a:endParaRPr lang="zh-CN" altLang="en-US" sz="10000" b="1" dirty="0">
              <a:solidFill>
                <a:srgbClr val="D7271E"/>
              </a:solidFill>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55767" y="276839"/>
            <a:ext cx="1743075" cy="1190625"/>
          </a:xfrm>
          <a:prstGeom prst="rect">
            <a:avLst/>
          </a:prstGeom>
        </p:spPr>
      </p:pic>
      <p:sp>
        <p:nvSpPr>
          <p:cNvPr id="29" name="PA_chenying0907 19"/>
          <p:cNvSpPr/>
          <p:nvPr>
            <p:custDataLst>
              <p:tags r:id="rId1"/>
            </p:custDataLst>
          </p:nvPr>
        </p:nvSpPr>
        <p:spPr>
          <a:xfrm>
            <a:off x="2922661" y="2503918"/>
            <a:ext cx="8887626" cy="3416308"/>
          </a:xfrm>
          <a:prstGeom prst="rect">
            <a:avLst/>
          </a:prstGeom>
        </p:spPr>
        <p:txBody>
          <a:bodyPr wrap="square" lIns="68568" tIns="34284" rIns="68568" bIns="34284">
            <a:spAutoFit/>
          </a:bodyPr>
          <a:lstStyle/>
          <a:p>
            <a:pPr>
              <a:lnSpc>
                <a:spcPts val="2900"/>
              </a:lnSpc>
            </a:pPr>
            <a:r>
              <a:rPr lang="zh-CN" altLang="en-US" sz="1600" dirty="0" smtClean="0">
                <a:latin typeface="宋体" pitchFamily="2" charset="-122"/>
                <a:ea typeface="宋体" pitchFamily="2" charset="-122"/>
              </a:rPr>
              <a:t>（一）审批事中事后监管中发现申报企业承诺内容与实际情况不相符的（企业技术负责人发生变更除外），我部将</a:t>
            </a:r>
            <a:r>
              <a:rPr lang="zh-CN" altLang="en-US" sz="1600" dirty="0" smtClean="0">
                <a:solidFill>
                  <a:srgbClr val="C00000"/>
                </a:solidFill>
                <a:latin typeface="宋体" pitchFamily="2" charset="-122"/>
                <a:ea typeface="宋体" pitchFamily="2" charset="-122"/>
              </a:rPr>
              <a:t>依法撤销其相应资质，并列入建筑市场“黑名单”</a:t>
            </a:r>
            <a:r>
              <a:rPr lang="zh-CN" altLang="en-US" sz="1600" dirty="0" smtClean="0">
                <a:latin typeface="宋体" pitchFamily="2" charset="-122"/>
                <a:ea typeface="宋体" pitchFamily="2" charset="-122"/>
              </a:rPr>
              <a:t>。被撤销资质企业自资质被撤销之日起</a:t>
            </a:r>
            <a:r>
              <a:rPr lang="en-US" altLang="zh-CN" sz="1600" dirty="0" smtClean="0">
                <a:solidFill>
                  <a:srgbClr val="C00000"/>
                </a:solidFill>
                <a:latin typeface="宋体" pitchFamily="2" charset="-122"/>
                <a:ea typeface="宋体" pitchFamily="2" charset="-122"/>
              </a:rPr>
              <a:t>3</a:t>
            </a:r>
            <a:r>
              <a:rPr lang="zh-CN" altLang="en-US" sz="1600" dirty="0" smtClean="0">
                <a:solidFill>
                  <a:srgbClr val="C00000"/>
                </a:solidFill>
                <a:latin typeface="宋体" pitchFamily="2" charset="-122"/>
                <a:ea typeface="宋体" pitchFamily="2" charset="-122"/>
              </a:rPr>
              <a:t>年内不得申请该项资质</a:t>
            </a:r>
            <a:r>
              <a:rPr lang="zh-CN" altLang="en-US" sz="1600" dirty="0" smtClean="0">
                <a:latin typeface="宋体" pitchFamily="2" charset="-122"/>
                <a:ea typeface="宋体" pitchFamily="2" charset="-122"/>
              </a:rPr>
              <a:t>。</a:t>
            </a:r>
            <a:endParaRPr lang="en-US" altLang="zh-CN" sz="1600" dirty="0" smtClean="0">
              <a:latin typeface="宋体" pitchFamily="2" charset="-122"/>
              <a:ea typeface="宋体" pitchFamily="2" charset="-122"/>
            </a:endParaRPr>
          </a:p>
          <a:p>
            <a:pPr>
              <a:lnSpc>
                <a:spcPts val="2900"/>
              </a:lnSpc>
            </a:pPr>
            <a:r>
              <a:rPr lang="zh-CN" altLang="en-US" sz="1600" dirty="0" smtClean="0">
                <a:latin typeface="宋体" pitchFamily="2" charset="-122"/>
                <a:ea typeface="宋体" pitchFamily="2" charset="-122"/>
              </a:rPr>
              <a:t>（二）在实地核查完成之前，对采用告知承诺方式取得资质的申报企业，如发生重组、合并、分立等情况涉及资质办理的，不适用</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住房和城乡建设部关于建设工程企业发生重组、合并、分立等情况资质核定有关问题的通知</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（建市</a:t>
            </a:r>
            <a:r>
              <a:rPr lang="en-US" altLang="zh-CN" sz="1600" dirty="0" smtClean="0">
                <a:latin typeface="宋体" pitchFamily="2" charset="-122"/>
                <a:ea typeface="宋体" pitchFamily="2" charset="-122"/>
              </a:rPr>
              <a:t>﹝2014﹞79</a:t>
            </a:r>
            <a:r>
              <a:rPr lang="zh-CN" altLang="en-US" sz="1600" dirty="0" smtClean="0">
                <a:latin typeface="宋体" pitchFamily="2" charset="-122"/>
                <a:ea typeface="宋体" pitchFamily="2" charset="-122"/>
              </a:rPr>
              <a:t>号）第一款的规定，按照企业资质重新核定有关要求办理。</a:t>
            </a:r>
          </a:p>
          <a:p>
            <a:pPr>
              <a:lnSpc>
                <a:spcPts val="2900"/>
              </a:lnSpc>
            </a:pPr>
            <a:r>
              <a:rPr lang="zh-CN" altLang="en-US" sz="1600" dirty="0" smtClean="0">
                <a:latin typeface="宋体" pitchFamily="2" charset="-122"/>
                <a:ea typeface="宋体" pitchFamily="2" charset="-122"/>
              </a:rPr>
              <a:t>（三）各省级住房和城乡建设主管部门应健全和完善全国建筑市场监管公共服务平台企业信息数据库，确保相关信息公开、完整、准确，以便正常开展企业业绩指标核对工作</a:t>
            </a:r>
            <a:r>
              <a:rPr lang="zh-CN" altLang="en-US" sz="1600" dirty="0" smtClean="0"/>
              <a:t>。</a:t>
            </a:r>
            <a:endParaRPr lang="zh-CN" altLang="en-US" sz="1600" dirty="0"/>
          </a:p>
        </p:txBody>
      </p:sp>
      <p:sp>
        <p:nvSpPr>
          <p:cNvPr id="18" name="矩形 17"/>
          <p:cNvSpPr/>
          <p:nvPr/>
        </p:nvSpPr>
        <p:spPr bwMode="auto">
          <a:xfrm>
            <a:off x="441363" y="4136165"/>
            <a:ext cx="1840364" cy="572881"/>
          </a:xfrm>
          <a:prstGeom prst="rect">
            <a:avLst/>
          </a:prstGeom>
          <a:solidFill>
            <a:schemeClr val="bg1">
              <a:lumMod val="85000"/>
            </a:schemeClr>
          </a:solidFill>
          <a:ln w="9525" algn="ctr">
            <a:noFill/>
            <a:miter lim="800000"/>
          </a:ln>
          <a:effectLst/>
        </p:spPr>
        <p:txBody>
          <a:bodyPr wrap="none" anchor="ctr"/>
          <a:lstStyle/>
          <a:p>
            <a:pPr algn="ctr">
              <a:defRPr/>
            </a:pPr>
            <a:r>
              <a:rPr lang="zh-CN" altLang="en-US" sz="2500" b="1" noProof="1" smtClean="0">
                <a:solidFill>
                  <a:srgbClr val="0E42D6"/>
                </a:solidFill>
                <a:latin typeface="微软雅黑" pitchFamily="34" charset="-122"/>
                <a:ea typeface="微软雅黑" pitchFamily="34" charset="-122"/>
                <a:sym typeface="Arial Unicode MS" pitchFamily="34" charset="-122"/>
              </a:rPr>
              <a:t>部批资质</a:t>
            </a:r>
            <a:endParaRPr lang="zh-CN" altLang="en-US" sz="2500" b="1" noProof="1">
              <a:solidFill>
                <a:srgbClr val="0E42D6"/>
              </a:solidFill>
              <a:latin typeface="微软雅黑" pitchFamily="34" charset="-122"/>
              <a:ea typeface="微软雅黑" pitchFamily="34" charset="-122"/>
              <a:sym typeface="Arial Unicode MS" pitchFamily="34" charset="-122"/>
            </a:endParaRPr>
          </a:p>
        </p:txBody>
      </p:sp>
      <p:sp>
        <p:nvSpPr>
          <p:cNvPr id="20" name="灯片编号占位符 19"/>
          <p:cNvSpPr>
            <a:spLocks noGrp="1"/>
          </p:cNvSpPr>
          <p:nvPr>
            <p:ph type="sldNum" sz="quarter" idx="12"/>
          </p:nvPr>
        </p:nvSpPr>
        <p:spPr/>
        <p:txBody>
          <a:bodyPr/>
          <a:lstStyle/>
          <a:p>
            <a:fld id="{5A7F82A7-7975-47A0-8895-0BD20C0EC306}" type="slidenum">
              <a:rPr lang="zh-CN" altLang="en-US" smtClean="0"/>
              <a:pPr/>
              <a:t>9</a:t>
            </a:fld>
            <a:endParaRPr lang="zh-CN" altLang="en-US"/>
          </a:p>
        </p:txBody>
      </p:sp>
    </p:spTree>
    <p:extLst>
      <p:ext uri="{BB962C8B-B14F-4D97-AF65-F5344CB8AC3E}">
        <p14:creationId xmlns:p14="http://schemas.microsoft.com/office/powerpoint/2010/main" xmlns=""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4*#ppt_w"/>
                                          </p:val>
                                        </p:tav>
                                        <p:tav tm="100000">
                                          <p:val>
                                            <p:strVal val="#ppt_w"/>
                                          </p:val>
                                        </p:tav>
                                      </p:tavLst>
                                    </p:anim>
                                    <p:anim calcmode="lin" valueType="num">
                                      <p:cBhvr>
                                        <p:cTn id="13"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TotalTime>
  <Words>3650</Words>
  <Application>Microsoft Office PowerPoint</Application>
  <PresentationFormat>自定义</PresentationFormat>
  <Paragraphs>205</Paragraphs>
  <Slides>23</Slides>
  <Notes>23</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Arial</vt:lpstr>
      <vt:lpstr>宋体</vt:lpstr>
      <vt:lpstr>等线</vt:lpstr>
      <vt:lpstr>微软雅黑</vt:lpstr>
      <vt:lpstr>Agency FB</vt:lpstr>
      <vt:lpstr>华文中宋</vt:lpstr>
      <vt:lpstr>义启粗黑体</vt:lpstr>
      <vt:lpstr>Impact</vt:lpstr>
      <vt:lpstr>Arial Unicode MS</vt:lpstr>
      <vt:lpstr>楷体</vt:lpstr>
      <vt:lpstr>等线 Light</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hp</dc:creator>
  <cp:lastModifiedBy>Administrator</cp:lastModifiedBy>
  <cp:revision>156</cp:revision>
  <dcterms:created xsi:type="dcterms:W3CDTF">2019-07-09T09:27:17Z</dcterms:created>
  <dcterms:modified xsi:type="dcterms:W3CDTF">2020-06-04T08:46:35Z</dcterms:modified>
</cp:coreProperties>
</file>